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notesSlides/notesSlide4.xml" ContentType="application/vnd.openxmlformats-officedocument.presentationml.notesSlide+xml"/>
  <Override PartName="/ppt/charts/chart8.xml" ContentType="application/vnd.openxmlformats-officedocument.drawingml.chart+xml"/>
  <Override PartName="/ppt/drawings/drawing1.xml" ContentType="application/vnd.openxmlformats-officedocument.drawingml.chartshapes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  <Override PartName="/ppt/charts/style3.xml" ContentType="application/vnd.ms-office.chartstyle+xml"/>
  <Override PartName="/ppt/charts/colors3.xml" ContentType="application/vnd.ms-office.chartcolorstyle+xml"/>
  <Override PartName="/ppt/charts/style4.xml" ContentType="application/vnd.ms-office.chartstyle+xml"/>
  <Override PartName="/ppt/charts/colors4.xml" ContentType="application/vnd.ms-office.chartcolorstyle+xml"/>
  <Override PartName="/ppt/charts/style5.xml" ContentType="application/vnd.ms-office.chartstyle+xml"/>
  <Override PartName="/ppt/charts/colors5.xml" ContentType="application/vnd.ms-office.chartcolorstyle+xml"/>
  <Override PartName="/ppt/charts/style6.xml" ContentType="application/vnd.ms-office.chartstyle+xml"/>
  <Override PartName="/ppt/charts/colors6.xml" ContentType="application/vnd.ms-office.chartcolorstyle+xml"/>
  <Override PartName="/ppt/charts/style7.xml" ContentType="application/vnd.ms-office.chartstyle+xml"/>
  <Override PartName="/ppt/charts/colors7.xml" ContentType="application/vnd.ms-office.chartcolorstyle+xml"/>
  <Override PartName="/ppt/charts/style8.xml" ContentType="application/vnd.ms-office.chartstyle+xml"/>
  <Override PartName="/ppt/charts/colors8.xml" ContentType="application/vnd.ms-office.chartcolorstyle+xml"/>
  <Override PartName="/ppt/charts/style9.xml" ContentType="application/vnd.ms-office.chartstyle+xml"/>
  <Override PartName="/ppt/charts/colors9.xml" ContentType="application/vnd.ms-office.chartcolorstyle+xml"/>
  <Override PartName="/ppt/charts/style10.xml" ContentType="application/vnd.ms-office.chartstyle+xml"/>
  <Override PartName="/ppt/charts/colors10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775" r:id="rId4"/>
  </p:sldMasterIdLst>
  <p:notesMasterIdLst>
    <p:notesMasterId r:id="rId49"/>
  </p:notesMasterIdLst>
  <p:handoutMasterIdLst>
    <p:handoutMasterId r:id="rId50"/>
  </p:handoutMasterIdLst>
  <p:sldIdLst>
    <p:sldId id="265" r:id="rId5"/>
    <p:sldId id="313" r:id="rId6"/>
    <p:sldId id="310" r:id="rId7"/>
    <p:sldId id="318" r:id="rId8"/>
    <p:sldId id="319" r:id="rId9"/>
    <p:sldId id="312" r:id="rId10"/>
    <p:sldId id="314" r:id="rId11"/>
    <p:sldId id="320" r:id="rId12"/>
    <p:sldId id="321" r:id="rId13"/>
    <p:sldId id="323" r:id="rId14"/>
    <p:sldId id="325" r:id="rId15"/>
    <p:sldId id="317" r:id="rId16"/>
    <p:sldId id="357" r:id="rId17"/>
    <p:sldId id="326" r:id="rId18"/>
    <p:sldId id="345" r:id="rId19"/>
    <p:sldId id="351" r:id="rId20"/>
    <p:sldId id="352" r:id="rId21"/>
    <p:sldId id="328" r:id="rId22"/>
    <p:sldId id="329" r:id="rId23"/>
    <p:sldId id="330" r:id="rId24"/>
    <p:sldId id="331" r:id="rId25"/>
    <p:sldId id="332" r:id="rId26"/>
    <p:sldId id="333" r:id="rId27"/>
    <p:sldId id="334" r:id="rId28"/>
    <p:sldId id="335" r:id="rId29"/>
    <p:sldId id="336" r:id="rId30"/>
    <p:sldId id="337" r:id="rId31"/>
    <p:sldId id="338" r:id="rId32"/>
    <p:sldId id="339" r:id="rId33"/>
    <p:sldId id="315" r:id="rId34"/>
    <p:sldId id="324" r:id="rId35"/>
    <p:sldId id="340" r:id="rId36"/>
    <p:sldId id="341" r:id="rId37"/>
    <p:sldId id="342" r:id="rId38"/>
    <p:sldId id="343" r:id="rId39"/>
    <p:sldId id="344" r:id="rId40"/>
    <p:sldId id="316" r:id="rId41"/>
    <p:sldId id="350" r:id="rId42"/>
    <p:sldId id="354" r:id="rId43"/>
    <p:sldId id="356" r:id="rId44"/>
    <p:sldId id="346" r:id="rId45"/>
    <p:sldId id="347" r:id="rId46"/>
    <p:sldId id="348" r:id="rId47"/>
    <p:sldId id="349" r:id="rId48"/>
  </p:sldIdLst>
  <p:sldSz cx="12188825" cy="6858000"/>
  <p:notesSz cx="6858000" cy="9144000"/>
  <p:custDataLst>
    <p:tags r:id="rId5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86" autoAdjust="0"/>
    <p:restoredTop sz="95179" autoAdjust="0"/>
  </p:normalViewPr>
  <p:slideViewPr>
    <p:cSldViewPr showGuides="1">
      <p:cViewPr>
        <p:scale>
          <a:sx n="91" d="100"/>
          <a:sy n="91" d="100"/>
        </p:scale>
        <p:origin x="-720" y="-80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50" Type="http://schemas.openxmlformats.org/officeDocument/2006/relationships/handoutMaster" Target="handoutMasters/handoutMaster1.xml"/><Relationship Id="rId51" Type="http://schemas.openxmlformats.org/officeDocument/2006/relationships/printerSettings" Target="printerSettings/printerSettings1.bin"/><Relationship Id="rId52" Type="http://schemas.openxmlformats.org/officeDocument/2006/relationships/tags" Target="tags/tag1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6.xlsx"/><Relationship Id="rId2" Type="http://schemas.microsoft.com/office/2011/relationships/chartStyle" Target="style10.xml"/><Relationship Id="rId3" Type="http://schemas.microsoft.com/office/2011/relationships/chartColorStyle" Target="colors10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Relationship Id="rId2" Type="http://schemas.microsoft.com/office/2011/relationships/chartStyle" Target="style2.xml"/><Relationship Id="rId3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localhost/Users/aks/Documents/Course%20Work%20-%20Fall%202015/Course%20Notes/Info%20256%20-%20Applied%20NLP/Final%20Project/attr_df.csv" TargetMode="External"/><Relationship Id="rId2" Type="http://schemas.microsoft.com/office/2011/relationships/chartStyle" Target="style3.xml"/><Relationship Id="rId3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Relationship Id="rId2" Type="http://schemas.microsoft.com/office/2011/relationships/chartStyle" Target="style4.xml"/><Relationship Id="rId3" Type="http://schemas.microsoft.com/office/2011/relationships/chartColorStyle" Target="colors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4.xlsx"/><Relationship Id="rId2" Type="http://schemas.microsoft.com/office/2011/relationships/chartStyle" Target="style5.xml"/><Relationship Id="rId3" Type="http://schemas.microsoft.com/office/2011/relationships/chartColorStyle" Target="colors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localhost/Users/aks/Documents/Course%20Work%20-%20Fall%202015/Course%20Notes/Info%20256%20-%20Applied%20NLP/Final%20Project/attr_df.csv" TargetMode="External"/><Relationship Id="rId2" Type="http://schemas.microsoft.com/office/2011/relationships/chartStyle" Target="style6.xml"/><Relationship Id="rId3" Type="http://schemas.microsoft.com/office/2011/relationships/chartColorStyle" Target="colors6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5.xlsx"/><Relationship Id="rId2" Type="http://schemas.microsoft.com/office/2011/relationships/chartStyle" Target="style7.xml"/><Relationship Id="rId3" Type="http://schemas.microsoft.com/office/2011/relationships/chartColorStyle" Target="colors7.xml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Style" Target="style8.xml"/><Relationship Id="rId4" Type="http://schemas.microsoft.com/office/2011/relationships/chartColorStyle" Target="colors8.xml"/><Relationship Id="rId1" Type="http://schemas.openxmlformats.org/officeDocument/2006/relationships/oleObject" Target="file://localhost/Users/aks/Documents/Course%20Work%20-%20Fall%202015/Course%20Notes/Info%20256%20-%20Applied%20NLP/Final%20Project/attr_df.csv" TargetMode="External"/><Relationship Id="rId2" Type="http://schemas.openxmlformats.org/officeDocument/2006/relationships/chartUserShapes" Target="../drawings/drawing1.xm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localhost/Users/aks/Documents/Course%20Work%20-%20Fall%202015/Course%20Notes/Info%20256%20-%20Applied%20NLP/Final%20Project/attr_df.csv" TargetMode="External"/><Relationship Id="rId2" Type="http://schemas.microsoft.com/office/2011/relationships/chartStyle" Target="style9.xml"/><Relationship Id="rId3" Type="http://schemas.microsoft.com/office/2011/relationships/chartColorStyle" Target="colors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dirty="0" smtClean="0">
                <a:latin typeface="+mn-lt"/>
                <a:ea typeface="American Typewriter" charset="0"/>
                <a:cs typeface="American Typewriter" charset="0"/>
              </a:rPr>
              <a:t>What people say about different</a:t>
            </a:r>
            <a:r>
              <a:rPr lang="en-US" sz="2400" b="1" baseline="0" dirty="0" smtClean="0">
                <a:latin typeface="+mn-lt"/>
                <a:ea typeface="American Typewriter" charset="0"/>
                <a:cs typeface="American Typewriter" charset="0"/>
              </a:rPr>
              <a:t> attributes of the product</a:t>
            </a:r>
            <a:endParaRPr lang="en-US" sz="2400" b="1" dirty="0">
              <a:latin typeface="+mn-lt"/>
              <a:ea typeface="American Typewriter" charset="0"/>
              <a:cs typeface="American Typewriter" charset="0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Negative mentions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Display</c:v>
                </c:pt>
                <c:pt idx="1">
                  <c:v>Camera</c:v>
                </c:pt>
                <c:pt idx="2">
                  <c:v>Processor</c:v>
                </c:pt>
                <c:pt idx="3">
                  <c:v>Battery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150.0</c:v>
                </c:pt>
                <c:pt idx="1">
                  <c:v>55.0</c:v>
                </c:pt>
                <c:pt idx="2">
                  <c:v>17.0</c:v>
                </c:pt>
                <c:pt idx="3">
                  <c:v>100.0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Neutral Mentions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Display</c:v>
                </c:pt>
                <c:pt idx="1">
                  <c:v>Camera</c:v>
                </c:pt>
                <c:pt idx="2">
                  <c:v>Processor</c:v>
                </c:pt>
                <c:pt idx="3">
                  <c:v>Battery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57.0</c:v>
                </c:pt>
                <c:pt idx="1">
                  <c:v>23.0</c:v>
                </c:pt>
                <c:pt idx="2">
                  <c:v>55.0</c:v>
                </c:pt>
                <c:pt idx="3">
                  <c:v>10.0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Positive Mentions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Display</c:v>
                </c:pt>
                <c:pt idx="1">
                  <c:v>Camera</c:v>
                </c:pt>
                <c:pt idx="2">
                  <c:v>Processor</c:v>
                </c:pt>
                <c:pt idx="3">
                  <c:v>Battery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300.0</c:v>
                </c:pt>
                <c:pt idx="1">
                  <c:v>167.0</c:v>
                </c:pt>
                <c:pt idx="2">
                  <c:v>88.0</c:v>
                </c:pt>
                <c:pt idx="3">
                  <c:v>25.0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26181272"/>
        <c:axId val="-2126172568"/>
      </c:barChart>
      <c:catAx>
        <c:axId val="-2126181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6172568"/>
        <c:crosses val="autoZero"/>
        <c:auto val="1"/>
        <c:lblAlgn val="ctr"/>
        <c:lblOffset val="100"/>
        <c:noMultiLvlLbl val="0"/>
      </c:catAx>
      <c:valAx>
        <c:axId val="-2126172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 smtClean="0"/>
                  <a:t>Number</a:t>
                </a:r>
                <a:r>
                  <a:rPr lang="en-US" sz="1800" baseline="0" dirty="0" smtClean="0"/>
                  <a:t> of mentions</a:t>
                </a:r>
                <a:endParaRPr lang="en-US" sz="1800" dirty="0"/>
              </a:p>
            </c:rich>
          </c:tx>
          <c:layout>
            <c:manualLayout>
              <c:xMode val="edge"/>
              <c:yMode val="edge"/>
              <c:x val="0.00468872121343613"/>
              <c:y val="0.327862851598669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6181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 algn="ctr">
              <a:defRPr sz="2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dirty="0" smtClean="0"/>
              <a:t>Are People Happy With</a:t>
            </a:r>
            <a:r>
              <a:rPr lang="en-US" sz="2800" baseline="0" dirty="0" smtClean="0"/>
              <a:t> the Product ?</a:t>
            </a:r>
            <a:endParaRPr lang="en-US" sz="2800" dirty="0"/>
          </a:p>
        </c:rich>
      </c:tx>
      <c:layout>
        <c:manualLayout>
          <c:xMode val="edge"/>
          <c:yMode val="edge"/>
          <c:x val="0.164950111511922"/>
          <c:y val="0.0285750232172064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987130980312269"/>
          <c:y val="0.133499690618276"/>
          <c:w val="0.880969053852017"/>
          <c:h val="0.7336406106707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Product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>
              <a:outerShdw blurRad="139700" dir="16380000" sy="23000" kx="-1200000" algn="bl" rotWithShape="0">
                <a:prstClr val="black">
                  <a:alpha val="22000"/>
                </a:prst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266700" h="120650" prst="coolSlant"/>
              <a:bevelB/>
            </a:sp3d>
          </c:spPr>
          <c:invertIfNegative val="0"/>
          <c:dPt>
            <c:idx val="1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139700" dir="16380000" sy="23000" kx="-1200000" algn="b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>
                <a:bevelT w="266700" h="120650" prst="coolSlant"/>
                <a:bevelB/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Yes</c:v>
                </c:pt>
                <c:pt idx="1">
                  <c:v>No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189.0</c:v>
                </c:pt>
                <c:pt idx="1">
                  <c:v>99.0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-2145161096"/>
        <c:axId val="-2145172008"/>
      </c:barChart>
      <c:catAx>
        <c:axId val="-2145161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5172008"/>
        <c:crosses val="autoZero"/>
        <c:auto val="1"/>
        <c:lblAlgn val="ctr"/>
        <c:lblOffset val="100"/>
        <c:noMultiLvlLbl val="0"/>
      </c:catAx>
      <c:valAx>
        <c:axId val="-2145172008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/>
                  <a:t>Number of mentions</a:t>
                </a:r>
              </a:p>
            </c:rich>
          </c:tx>
          <c:layout>
            <c:manualLayout>
              <c:xMode val="edge"/>
              <c:yMode val="edge"/>
              <c:x val="0.0234295379365056"/>
              <c:y val="0.340012963760533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crossAx val="-2145161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 algn="ctr">
              <a:defRPr sz="2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 smtClean="0"/>
              <a:t>Are People Happy With</a:t>
            </a:r>
            <a:r>
              <a:rPr lang="en-US" sz="2400" baseline="0" dirty="0" smtClean="0"/>
              <a:t> the Product ?</a:t>
            </a:r>
            <a:endParaRPr lang="en-US" sz="2400" dirty="0"/>
          </a:p>
        </c:rich>
      </c:tx>
      <c:layout>
        <c:manualLayout>
          <c:xMode val="edge"/>
          <c:yMode val="edge"/>
          <c:x val="0.244378614258584"/>
          <c:y val="0.0304955471809639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987130980312269"/>
          <c:y val="0.133499690618276"/>
          <c:w val="0.880969053852017"/>
          <c:h val="0.7336406106707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Product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>
              <a:outerShdw blurRad="139700" dir="16380000" sy="23000" kx="-1200000" algn="bl" rotWithShape="0">
                <a:prstClr val="black">
                  <a:alpha val="22000"/>
                </a:prst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266700" h="120650" prst="coolSlant"/>
              <a:bevelB/>
            </a:sp3d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139700" dir="16380000" sy="23000" kx="-1200000" algn="b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>
                <a:bevelT w="266700" h="120650" prst="coolSlant"/>
                <a:bevelB/>
              </a:sp3d>
            </c:spPr>
          </c:dPt>
          <c:dPt>
            <c:idx val="2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139700" dir="16380000" sy="23000" kx="-1200000" algn="b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>
                <a:bevelT w="266700" h="120650" prst="coolSlant"/>
                <a:bevelB/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Yes</c:v>
                </c:pt>
                <c:pt idx="1">
                  <c:v>Maybe</c:v>
                </c:pt>
                <c:pt idx="2">
                  <c:v>No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150.0</c:v>
                </c:pt>
                <c:pt idx="1">
                  <c:v>35.0</c:v>
                </c:pt>
                <c:pt idx="2">
                  <c:v>70.0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-2126141864"/>
        <c:axId val="-2127458120"/>
      </c:barChart>
      <c:catAx>
        <c:axId val="-2126141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7458120"/>
        <c:crosses val="autoZero"/>
        <c:auto val="1"/>
        <c:lblAlgn val="ctr"/>
        <c:lblOffset val="100"/>
        <c:noMultiLvlLbl val="0"/>
      </c:catAx>
      <c:valAx>
        <c:axId val="-2127458120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/>
                  <a:t>Number of mentions</a:t>
                </a:r>
              </a:p>
            </c:rich>
          </c:tx>
          <c:layout>
            <c:manualLayout>
              <c:xMode val="edge"/>
              <c:yMode val="edge"/>
              <c:x val="0.0234295611443079"/>
              <c:y val="0.280254556234149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crossAx val="-2126141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2400" b="1" i="0" baseline="0" smtClean="0">
                <a:effectLst/>
              </a:rPr>
              <a:t>What people say about different attributes of the product</a:t>
            </a:r>
            <a:endParaRPr lang="en-US" sz="2400">
              <a:effectLst/>
            </a:endParaRPr>
          </a:p>
        </c:rich>
      </c:tx>
      <c:layout>
        <c:manualLayout>
          <c:xMode val="edge"/>
          <c:yMode val="edge"/>
          <c:x val="0.162972197919704"/>
          <c:y val="0.0485651214128035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attr_df!$B$1</c:f>
              <c:strCache>
                <c:ptCount val="1"/>
                <c:pt idx="0">
                  <c:v>Negative Mentions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attr_df!$A$2:$A$16</c:f>
              <c:strCache>
                <c:ptCount val="15"/>
                <c:pt idx="0">
                  <c:v>box</c:v>
                </c:pt>
                <c:pt idx="1">
                  <c:v>home</c:v>
                </c:pt>
                <c:pt idx="2">
                  <c:v>charger</c:v>
                </c:pt>
                <c:pt idx="3">
                  <c:v>hardware</c:v>
                </c:pt>
                <c:pt idx="4">
                  <c:v>connection</c:v>
                </c:pt>
                <c:pt idx="5">
                  <c:v>fan</c:v>
                </c:pt>
                <c:pt idx="6">
                  <c:v>button</c:v>
                </c:pt>
                <c:pt idx="7">
                  <c:v>light</c:v>
                </c:pt>
                <c:pt idx="8">
                  <c:v>camera</c:v>
                </c:pt>
                <c:pt idx="9">
                  <c:v>headphone</c:v>
                </c:pt>
                <c:pt idx="10">
                  <c:v>battery</c:v>
                </c:pt>
                <c:pt idx="11">
                  <c:v>display</c:v>
                </c:pt>
                <c:pt idx="12">
                  <c:v>back</c:v>
                </c:pt>
                <c:pt idx="13">
                  <c:v>system</c:v>
                </c:pt>
                <c:pt idx="14">
                  <c:v>processor</c:v>
                </c:pt>
              </c:strCache>
            </c:strRef>
          </c:cat>
          <c:val>
            <c:numRef>
              <c:f>attr_df!$B$2:$B$16</c:f>
              <c:numCache>
                <c:formatCode>General</c:formatCode>
                <c:ptCount val="15"/>
                <c:pt idx="0">
                  <c:v>21.0</c:v>
                </c:pt>
                <c:pt idx="1">
                  <c:v>6.0</c:v>
                </c:pt>
                <c:pt idx="2">
                  <c:v>58.0</c:v>
                </c:pt>
                <c:pt idx="3">
                  <c:v>5.0</c:v>
                </c:pt>
                <c:pt idx="4">
                  <c:v>8.0</c:v>
                </c:pt>
                <c:pt idx="5">
                  <c:v>3.0</c:v>
                </c:pt>
                <c:pt idx="6">
                  <c:v>22.0</c:v>
                </c:pt>
                <c:pt idx="7">
                  <c:v>4.0</c:v>
                </c:pt>
                <c:pt idx="8">
                  <c:v>19.0</c:v>
                </c:pt>
                <c:pt idx="9">
                  <c:v>2.0</c:v>
                </c:pt>
                <c:pt idx="10">
                  <c:v>178.0</c:v>
                </c:pt>
                <c:pt idx="11">
                  <c:v>4.0</c:v>
                </c:pt>
                <c:pt idx="12">
                  <c:v>33.0</c:v>
                </c:pt>
                <c:pt idx="13">
                  <c:v>4.0</c:v>
                </c:pt>
                <c:pt idx="14">
                  <c:v>1.0</c:v>
                </c:pt>
              </c:numCache>
            </c:numRef>
          </c:val>
        </c:ser>
        <c:ser>
          <c:idx val="1"/>
          <c:order val="1"/>
          <c:tx>
            <c:strRef>
              <c:f>attr_df!$C$1</c:f>
              <c:strCache>
                <c:ptCount val="1"/>
                <c:pt idx="0">
                  <c:v>Neutral Mentions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attr_df!$A$2:$A$16</c:f>
              <c:strCache>
                <c:ptCount val="15"/>
                <c:pt idx="0">
                  <c:v>box</c:v>
                </c:pt>
                <c:pt idx="1">
                  <c:v>home</c:v>
                </c:pt>
                <c:pt idx="2">
                  <c:v>charger</c:v>
                </c:pt>
                <c:pt idx="3">
                  <c:v>hardware</c:v>
                </c:pt>
                <c:pt idx="4">
                  <c:v>connection</c:v>
                </c:pt>
                <c:pt idx="5">
                  <c:v>fan</c:v>
                </c:pt>
                <c:pt idx="6">
                  <c:v>button</c:v>
                </c:pt>
                <c:pt idx="7">
                  <c:v>light</c:v>
                </c:pt>
                <c:pt idx="8">
                  <c:v>camera</c:v>
                </c:pt>
                <c:pt idx="9">
                  <c:v>headphone</c:v>
                </c:pt>
                <c:pt idx="10">
                  <c:v>battery</c:v>
                </c:pt>
                <c:pt idx="11">
                  <c:v>display</c:v>
                </c:pt>
                <c:pt idx="12">
                  <c:v>back</c:v>
                </c:pt>
                <c:pt idx="13">
                  <c:v>system</c:v>
                </c:pt>
                <c:pt idx="14">
                  <c:v>processor</c:v>
                </c:pt>
              </c:strCache>
            </c:strRef>
          </c:cat>
          <c:val>
            <c:numRef>
              <c:f>attr_df!$C$2:$C$16</c:f>
              <c:numCache>
                <c:formatCode>General</c:formatCode>
                <c:ptCount val="15"/>
                <c:pt idx="0">
                  <c:v>28.0</c:v>
                </c:pt>
                <c:pt idx="1">
                  <c:v>11.0</c:v>
                </c:pt>
                <c:pt idx="2">
                  <c:v>26.0</c:v>
                </c:pt>
                <c:pt idx="3">
                  <c:v>12.0</c:v>
                </c:pt>
                <c:pt idx="4">
                  <c:v>1.0</c:v>
                </c:pt>
                <c:pt idx="5">
                  <c:v>14.0</c:v>
                </c:pt>
                <c:pt idx="6">
                  <c:v>2.0</c:v>
                </c:pt>
                <c:pt idx="7">
                  <c:v>0.0</c:v>
                </c:pt>
                <c:pt idx="8">
                  <c:v>13.0</c:v>
                </c:pt>
                <c:pt idx="9">
                  <c:v>0.0</c:v>
                </c:pt>
                <c:pt idx="10">
                  <c:v>11.0</c:v>
                </c:pt>
                <c:pt idx="11">
                  <c:v>8.0</c:v>
                </c:pt>
                <c:pt idx="12">
                  <c:v>39.0</c:v>
                </c:pt>
                <c:pt idx="13">
                  <c:v>5.0</c:v>
                </c:pt>
                <c:pt idx="14">
                  <c:v>0.0</c:v>
                </c:pt>
              </c:numCache>
            </c:numRef>
          </c:val>
        </c:ser>
        <c:ser>
          <c:idx val="2"/>
          <c:order val="2"/>
          <c:tx>
            <c:strRef>
              <c:f>attr_df!$D$1</c:f>
              <c:strCache>
                <c:ptCount val="1"/>
                <c:pt idx="0">
                  <c:v>Positive Mentions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attr_df!$A$2:$A$16</c:f>
              <c:strCache>
                <c:ptCount val="15"/>
                <c:pt idx="0">
                  <c:v>box</c:v>
                </c:pt>
                <c:pt idx="1">
                  <c:v>home</c:v>
                </c:pt>
                <c:pt idx="2">
                  <c:v>charger</c:v>
                </c:pt>
                <c:pt idx="3">
                  <c:v>hardware</c:v>
                </c:pt>
                <c:pt idx="4">
                  <c:v>connection</c:v>
                </c:pt>
                <c:pt idx="5">
                  <c:v>fan</c:v>
                </c:pt>
                <c:pt idx="6">
                  <c:v>button</c:v>
                </c:pt>
                <c:pt idx="7">
                  <c:v>light</c:v>
                </c:pt>
                <c:pt idx="8">
                  <c:v>camera</c:v>
                </c:pt>
                <c:pt idx="9">
                  <c:v>headphone</c:v>
                </c:pt>
                <c:pt idx="10">
                  <c:v>battery</c:v>
                </c:pt>
                <c:pt idx="11">
                  <c:v>display</c:v>
                </c:pt>
                <c:pt idx="12">
                  <c:v>back</c:v>
                </c:pt>
                <c:pt idx="13">
                  <c:v>system</c:v>
                </c:pt>
                <c:pt idx="14">
                  <c:v>processor</c:v>
                </c:pt>
              </c:strCache>
            </c:strRef>
          </c:cat>
          <c:val>
            <c:numRef>
              <c:f>attr_df!$D$2:$D$16</c:f>
              <c:numCache>
                <c:formatCode>General</c:formatCode>
                <c:ptCount val="15"/>
                <c:pt idx="0">
                  <c:v>17.0</c:v>
                </c:pt>
                <c:pt idx="1">
                  <c:v>5.0</c:v>
                </c:pt>
                <c:pt idx="2">
                  <c:v>6.0</c:v>
                </c:pt>
                <c:pt idx="3">
                  <c:v>10.0</c:v>
                </c:pt>
                <c:pt idx="4">
                  <c:v>5.0</c:v>
                </c:pt>
                <c:pt idx="5">
                  <c:v>1.0</c:v>
                </c:pt>
                <c:pt idx="6">
                  <c:v>6.0</c:v>
                </c:pt>
                <c:pt idx="7">
                  <c:v>16.0</c:v>
                </c:pt>
                <c:pt idx="8">
                  <c:v>28.0</c:v>
                </c:pt>
                <c:pt idx="9">
                  <c:v>1.0</c:v>
                </c:pt>
                <c:pt idx="10">
                  <c:v>25.0</c:v>
                </c:pt>
                <c:pt idx="11">
                  <c:v>6.0</c:v>
                </c:pt>
                <c:pt idx="12">
                  <c:v>14.0</c:v>
                </c:pt>
                <c:pt idx="13">
                  <c:v>11.0</c:v>
                </c:pt>
                <c:pt idx="14">
                  <c:v>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2100182376"/>
        <c:axId val="2100186008"/>
      </c:barChart>
      <c:catAx>
        <c:axId val="2100182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0186008"/>
        <c:crosses val="autoZero"/>
        <c:auto val="1"/>
        <c:lblAlgn val="ctr"/>
        <c:lblOffset val="100"/>
        <c:noMultiLvlLbl val="0"/>
      </c:catAx>
      <c:valAx>
        <c:axId val="21001860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 smtClean="0"/>
                  <a:t>Number of Mentions</a:t>
                </a:r>
                <a:endParaRPr lang="en-US" sz="1400" dirty="0"/>
              </a:p>
            </c:rich>
          </c:tx>
          <c:layout>
            <c:manualLayout>
              <c:xMode val="edge"/>
              <c:yMode val="edge"/>
              <c:x val="0.00864197530864197"/>
              <c:y val="0.365046670490692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0182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250671527170215"/>
          <c:y val="0.114790286975717"/>
          <c:w val="0.50112608146204"/>
          <c:h val="0.05208061740626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 algn="ctr">
              <a:defRPr sz="24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 smtClean="0"/>
              <a:t>Are People Happy With</a:t>
            </a:r>
            <a:r>
              <a:rPr lang="en-US" sz="2400" baseline="0" dirty="0" smtClean="0"/>
              <a:t> the Product ?</a:t>
            </a:r>
            <a:endParaRPr lang="en-US" sz="2400" dirty="0"/>
          </a:p>
        </c:rich>
      </c:tx>
      <c:layout>
        <c:manualLayout>
          <c:xMode val="edge"/>
          <c:yMode val="edge"/>
          <c:x val="0.244378614258584"/>
          <c:y val="0.0304955471809639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987130980312269"/>
          <c:y val="0.133499690618276"/>
          <c:w val="0.880969053852017"/>
          <c:h val="0.7336406106707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Product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>
              <a:outerShdw blurRad="139700" dir="16380000" sy="23000" kx="-1200000" algn="bl" rotWithShape="0">
                <a:prstClr val="black">
                  <a:alpha val="22000"/>
                </a:prst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266700" h="120650" prst="coolSlant"/>
              <a:bevelB/>
            </a:sp3d>
          </c:spPr>
          <c:invertIfNegative val="0"/>
          <c:dPt>
            <c:idx val="1"/>
            <c:invertIfNegative val="0"/>
            <c:bubble3D val="0"/>
            <c:spPr>
              <a:solidFill>
                <a:srgbClr val="FFC000"/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139700" dir="16380000" sy="23000" kx="-1200000" algn="b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>
                <a:bevelT w="266700" h="120650" prst="coolSlant"/>
                <a:bevelB/>
              </a:sp3d>
            </c:spPr>
          </c:dPt>
          <c:dPt>
            <c:idx val="2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139700" dir="16380000" sy="23000" kx="-1200000" algn="b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>
                <a:bevelT w="266700" h="120650" prst="coolSlant"/>
                <a:bevelB/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Yes</c:v>
                </c:pt>
                <c:pt idx="1">
                  <c:v>Maybe</c:v>
                </c:pt>
                <c:pt idx="2">
                  <c:v>No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441.0</c:v>
                </c:pt>
                <c:pt idx="1">
                  <c:v>337.0</c:v>
                </c:pt>
                <c:pt idx="2">
                  <c:v>335.0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-2127333384"/>
        <c:axId val="-2127418344"/>
      </c:barChart>
      <c:catAx>
        <c:axId val="-2127333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7418344"/>
        <c:crosses val="autoZero"/>
        <c:auto val="1"/>
        <c:lblAlgn val="ctr"/>
        <c:lblOffset val="100"/>
        <c:noMultiLvlLbl val="0"/>
      </c:catAx>
      <c:valAx>
        <c:axId val="-2127418344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/>
                  <a:t>Number of mentions</a:t>
                </a:r>
              </a:p>
            </c:rich>
          </c:tx>
          <c:layout>
            <c:manualLayout>
              <c:xMode val="edge"/>
              <c:yMode val="edge"/>
              <c:x val="0.0234295611443079"/>
              <c:y val="0.280254556234149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crossAx val="-2127333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 algn="ctr">
              <a:defRPr sz="2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dirty="0" smtClean="0"/>
              <a:t>Are People Happy With</a:t>
            </a:r>
            <a:r>
              <a:rPr lang="en-US" sz="2000" baseline="0" dirty="0" smtClean="0"/>
              <a:t> the Product ?</a:t>
            </a:r>
            <a:endParaRPr lang="en-US" sz="2000" dirty="0"/>
          </a:p>
        </c:rich>
      </c:tx>
      <c:layout>
        <c:manualLayout>
          <c:xMode val="edge"/>
          <c:yMode val="edge"/>
          <c:x val="0.166958813261152"/>
          <c:y val="0.0304956374111363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987130980312269"/>
          <c:y val="0.133499690618276"/>
          <c:w val="0.880969053852017"/>
          <c:h val="0.7336406106707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Product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>
              <a:outerShdw blurRad="139700" dir="16380000" sy="23000" kx="-1200000" algn="bl" rotWithShape="0">
                <a:prstClr val="black">
                  <a:alpha val="22000"/>
                </a:prst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266700" h="120650" prst="coolSlant"/>
              <a:bevelB/>
            </a:sp3d>
          </c:spPr>
          <c:invertIfNegative val="0"/>
          <c:dPt>
            <c:idx val="1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139700" dir="16380000" sy="23000" kx="-1200000" algn="b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>
                <a:bevelT w="266700" h="120650" prst="coolSlant"/>
                <a:bevelB/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Yes</c:v>
                </c:pt>
                <c:pt idx="1">
                  <c:v>No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441.0</c:v>
                </c:pt>
                <c:pt idx="1">
                  <c:v>335.0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-2140590200"/>
        <c:axId val="2053212936"/>
      </c:barChart>
      <c:catAx>
        <c:axId val="-2140590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53212936"/>
        <c:crosses val="autoZero"/>
        <c:auto val="1"/>
        <c:lblAlgn val="ctr"/>
        <c:lblOffset val="100"/>
        <c:noMultiLvlLbl val="0"/>
      </c:catAx>
      <c:valAx>
        <c:axId val="2053212936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/>
                  <a:t>Number of mentions</a:t>
                </a:r>
              </a:p>
            </c:rich>
          </c:tx>
          <c:layout>
            <c:manualLayout>
              <c:xMode val="edge"/>
              <c:yMode val="edge"/>
              <c:x val="0.0234295611443079"/>
              <c:y val="0.280254556234149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crossAx val="-2140590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baseline="0" dirty="0" smtClean="0">
                <a:effectLst/>
              </a:rPr>
              <a:t>What people say about different attributes of the product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136865025895827"/>
          <c:y val="0.0278551532033426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attr_df!$B$1</c:f>
              <c:strCache>
                <c:ptCount val="1"/>
                <c:pt idx="0">
                  <c:v>Negative Mentions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attr_df!$A$2:$A$16</c:f>
              <c:strCache>
                <c:ptCount val="15"/>
                <c:pt idx="0">
                  <c:v>home</c:v>
                </c:pt>
                <c:pt idx="1">
                  <c:v>charger</c:v>
                </c:pt>
                <c:pt idx="2">
                  <c:v>wireless</c:v>
                </c:pt>
                <c:pt idx="3">
                  <c:v>battery</c:v>
                </c:pt>
                <c:pt idx="4">
                  <c:v>button</c:v>
                </c:pt>
                <c:pt idx="5">
                  <c:v>monitor</c:v>
                </c:pt>
                <c:pt idx="6">
                  <c:v>bar</c:v>
                </c:pt>
                <c:pt idx="7">
                  <c:v>camera</c:v>
                </c:pt>
                <c:pt idx="8">
                  <c:v>scanner</c:v>
                </c:pt>
                <c:pt idx="9">
                  <c:v>resistance</c:v>
                </c:pt>
                <c:pt idx="10">
                  <c:v>sensor</c:v>
                </c:pt>
                <c:pt idx="11">
                  <c:v>port</c:v>
                </c:pt>
                <c:pt idx="12">
                  <c:v>display</c:v>
                </c:pt>
                <c:pt idx="13">
                  <c:v>back</c:v>
                </c:pt>
                <c:pt idx="14">
                  <c:v>system</c:v>
                </c:pt>
              </c:strCache>
            </c:strRef>
          </c:cat>
          <c:val>
            <c:numRef>
              <c:f>attr_df!$B$2:$B$16</c:f>
              <c:numCache>
                <c:formatCode>General</c:formatCode>
                <c:ptCount val="15"/>
                <c:pt idx="0">
                  <c:v>49.0</c:v>
                </c:pt>
                <c:pt idx="1">
                  <c:v>63.0</c:v>
                </c:pt>
                <c:pt idx="2">
                  <c:v>26.0</c:v>
                </c:pt>
                <c:pt idx="3">
                  <c:v>471.0</c:v>
                </c:pt>
                <c:pt idx="4">
                  <c:v>50.0</c:v>
                </c:pt>
                <c:pt idx="5">
                  <c:v>5.0</c:v>
                </c:pt>
                <c:pt idx="6">
                  <c:v>0.0</c:v>
                </c:pt>
                <c:pt idx="7">
                  <c:v>100.0</c:v>
                </c:pt>
                <c:pt idx="8">
                  <c:v>17.0</c:v>
                </c:pt>
                <c:pt idx="9">
                  <c:v>5.0</c:v>
                </c:pt>
                <c:pt idx="10">
                  <c:v>9.0</c:v>
                </c:pt>
                <c:pt idx="11">
                  <c:v>66.0</c:v>
                </c:pt>
                <c:pt idx="12">
                  <c:v>11.0</c:v>
                </c:pt>
                <c:pt idx="13">
                  <c:v>96.0</c:v>
                </c:pt>
                <c:pt idx="14">
                  <c:v>7.0</c:v>
                </c:pt>
              </c:numCache>
            </c:numRef>
          </c:val>
        </c:ser>
        <c:ser>
          <c:idx val="1"/>
          <c:order val="1"/>
          <c:tx>
            <c:strRef>
              <c:f>attr_df!$C$1</c:f>
              <c:strCache>
                <c:ptCount val="1"/>
                <c:pt idx="0">
                  <c:v>Neutral Mentions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attr_df!$A$2:$A$16</c:f>
              <c:strCache>
                <c:ptCount val="15"/>
                <c:pt idx="0">
                  <c:v>home</c:v>
                </c:pt>
                <c:pt idx="1">
                  <c:v>charger</c:v>
                </c:pt>
                <c:pt idx="2">
                  <c:v>wireless</c:v>
                </c:pt>
                <c:pt idx="3">
                  <c:v>battery</c:v>
                </c:pt>
                <c:pt idx="4">
                  <c:v>button</c:v>
                </c:pt>
                <c:pt idx="5">
                  <c:v>monitor</c:v>
                </c:pt>
                <c:pt idx="6">
                  <c:v>bar</c:v>
                </c:pt>
                <c:pt idx="7">
                  <c:v>camera</c:v>
                </c:pt>
                <c:pt idx="8">
                  <c:v>scanner</c:v>
                </c:pt>
                <c:pt idx="9">
                  <c:v>resistance</c:v>
                </c:pt>
                <c:pt idx="10">
                  <c:v>sensor</c:v>
                </c:pt>
                <c:pt idx="11">
                  <c:v>port</c:v>
                </c:pt>
                <c:pt idx="12">
                  <c:v>display</c:v>
                </c:pt>
                <c:pt idx="13">
                  <c:v>back</c:v>
                </c:pt>
                <c:pt idx="14">
                  <c:v>system</c:v>
                </c:pt>
              </c:strCache>
            </c:strRef>
          </c:cat>
          <c:val>
            <c:numRef>
              <c:f>attr_df!$C$2:$C$16</c:f>
              <c:numCache>
                <c:formatCode>General</c:formatCode>
                <c:ptCount val="15"/>
                <c:pt idx="0">
                  <c:v>38.0</c:v>
                </c:pt>
                <c:pt idx="1">
                  <c:v>42.0</c:v>
                </c:pt>
                <c:pt idx="2">
                  <c:v>31.0</c:v>
                </c:pt>
                <c:pt idx="3">
                  <c:v>1.0</c:v>
                </c:pt>
                <c:pt idx="4">
                  <c:v>32.0</c:v>
                </c:pt>
                <c:pt idx="5">
                  <c:v>33.0</c:v>
                </c:pt>
                <c:pt idx="6">
                  <c:v>15.0</c:v>
                </c:pt>
                <c:pt idx="7">
                  <c:v>144.0</c:v>
                </c:pt>
                <c:pt idx="8">
                  <c:v>35.0</c:v>
                </c:pt>
                <c:pt idx="9">
                  <c:v>19.0</c:v>
                </c:pt>
                <c:pt idx="10">
                  <c:v>22.0</c:v>
                </c:pt>
                <c:pt idx="11">
                  <c:v>20.0</c:v>
                </c:pt>
                <c:pt idx="12">
                  <c:v>46.0</c:v>
                </c:pt>
                <c:pt idx="13">
                  <c:v>172.0</c:v>
                </c:pt>
                <c:pt idx="14">
                  <c:v>24.0</c:v>
                </c:pt>
              </c:numCache>
            </c:numRef>
          </c:val>
        </c:ser>
        <c:ser>
          <c:idx val="2"/>
          <c:order val="2"/>
          <c:tx>
            <c:strRef>
              <c:f>attr_df!$D$1</c:f>
              <c:strCache>
                <c:ptCount val="1"/>
                <c:pt idx="0">
                  <c:v>Positive Mentions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attr_df!$A$2:$A$16</c:f>
              <c:strCache>
                <c:ptCount val="15"/>
                <c:pt idx="0">
                  <c:v>home</c:v>
                </c:pt>
                <c:pt idx="1">
                  <c:v>charger</c:v>
                </c:pt>
                <c:pt idx="2">
                  <c:v>wireless</c:v>
                </c:pt>
                <c:pt idx="3">
                  <c:v>battery</c:v>
                </c:pt>
                <c:pt idx="4">
                  <c:v>button</c:v>
                </c:pt>
                <c:pt idx="5">
                  <c:v>monitor</c:v>
                </c:pt>
                <c:pt idx="6">
                  <c:v>bar</c:v>
                </c:pt>
                <c:pt idx="7">
                  <c:v>camera</c:v>
                </c:pt>
                <c:pt idx="8">
                  <c:v>scanner</c:v>
                </c:pt>
                <c:pt idx="9">
                  <c:v>resistance</c:v>
                </c:pt>
                <c:pt idx="10">
                  <c:v>sensor</c:v>
                </c:pt>
                <c:pt idx="11">
                  <c:v>port</c:v>
                </c:pt>
                <c:pt idx="12">
                  <c:v>display</c:v>
                </c:pt>
                <c:pt idx="13">
                  <c:v>back</c:v>
                </c:pt>
                <c:pt idx="14">
                  <c:v>system</c:v>
                </c:pt>
              </c:strCache>
            </c:strRef>
          </c:cat>
          <c:val>
            <c:numRef>
              <c:f>attr_df!$D$2:$D$16</c:f>
              <c:numCache>
                <c:formatCode>General</c:formatCode>
                <c:ptCount val="15"/>
                <c:pt idx="0">
                  <c:v>17.0</c:v>
                </c:pt>
                <c:pt idx="1">
                  <c:v>11.0</c:v>
                </c:pt>
                <c:pt idx="2">
                  <c:v>7.0</c:v>
                </c:pt>
                <c:pt idx="3">
                  <c:v>140.0</c:v>
                </c:pt>
                <c:pt idx="4">
                  <c:v>21.0</c:v>
                </c:pt>
                <c:pt idx="5">
                  <c:v>14.0</c:v>
                </c:pt>
                <c:pt idx="6">
                  <c:v>4.0</c:v>
                </c:pt>
                <c:pt idx="7">
                  <c:v>275.0</c:v>
                </c:pt>
                <c:pt idx="8">
                  <c:v>19.0</c:v>
                </c:pt>
                <c:pt idx="9">
                  <c:v>8.0</c:v>
                </c:pt>
                <c:pt idx="10">
                  <c:v>17.0</c:v>
                </c:pt>
                <c:pt idx="11">
                  <c:v>4.0</c:v>
                </c:pt>
                <c:pt idx="12">
                  <c:v>59.0</c:v>
                </c:pt>
                <c:pt idx="13">
                  <c:v>62.0</c:v>
                </c:pt>
                <c:pt idx="14">
                  <c:v>32.0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0132776"/>
        <c:axId val="2100130616"/>
      </c:barChart>
      <c:catAx>
        <c:axId val="2100132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0130616"/>
        <c:crosses val="autoZero"/>
        <c:auto val="1"/>
        <c:lblAlgn val="ctr"/>
        <c:lblOffset val="100"/>
        <c:noMultiLvlLbl val="0"/>
      </c:catAx>
      <c:valAx>
        <c:axId val="2100130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Number</a:t>
                </a:r>
                <a:r>
                  <a:rPr lang="en-US" sz="1600" baseline="0"/>
                  <a:t> of Mentions</a:t>
                </a:r>
                <a:endParaRPr lang="en-US" sz="1600"/>
              </a:p>
            </c:rich>
          </c:tx>
          <c:layout>
            <c:manualLayout>
              <c:xMode val="edge"/>
              <c:yMode val="edge"/>
              <c:x val="0.00884955752212389"/>
              <c:y val="0.341373229894936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0132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0"/>
          <a:lstStyle/>
          <a:p>
            <a:pPr algn="ctr">
              <a:defRPr sz="2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800" dirty="0" smtClean="0"/>
              <a:t>Are People Happy With</a:t>
            </a:r>
            <a:r>
              <a:rPr lang="en-US" sz="2800" baseline="0" dirty="0" smtClean="0"/>
              <a:t> the Product ?</a:t>
            </a:r>
            <a:endParaRPr lang="en-US" sz="2800" dirty="0"/>
          </a:p>
        </c:rich>
      </c:tx>
      <c:layout>
        <c:manualLayout>
          <c:xMode val="edge"/>
          <c:yMode val="edge"/>
          <c:x val="0.164950111511922"/>
          <c:y val="0.0285750232172064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987130980312269"/>
          <c:y val="0.133499690618276"/>
          <c:w val="0.880969053852017"/>
          <c:h val="0.7336406106707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Product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>
              <a:outerShdw blurRad="139700" dir="16380000" sy="23000" kx="-1200000" algn="bl" rotWithShape="0">
                <a:prstClr val="black">
                  <a:alpha val="22000"/>
                </a:prst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266700" h="120650" prst="coolSlant"/>
              <a:bevelB/>
            </a:sp3d>
          </c:spPr>
          <c:invertIfNegative val="0"/>
          <c:dPt>
            <c:idx val="1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139700" dir="16380000" sy="23000" kx="-1200000" algn="bl" rotWithShape="0">
                  <a:prstClr val="black">
                    <a:alpha val="22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>
                <a:bevelT w="266700" h="120650" prst="coolSlant"/>
                <a:bevelB/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Yes</c:v>
                </c:pt>
                <c:pt idx="1">
                  <c:v>No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1937.0</c:v>
                </c:pt>
                <c:pt idx="1">
                  <c:v>1005.0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2100064040"/>
        <c:axId val="2100055160"/>
      </c:barChart>
      <c:catAx>
        <c:axId val="2100064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0055160"/>
        <c:crosses val="autoZero"/>
        <c:auto val="1"/>
        <c:lblAlgn val="ctr"/>
        <c:lblOffset val="100"/>
        <c:noMultiLvlLbl val="0"/>
      </c:catAx>
      <c:valAx>
        <c:axId val="2100055160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/>
                  <a:t>Number of mentions</a:t>
                </a:r>
              </a:p>
            </c:rich>
          </c:tx>
          <c:layout>
            <c:manualLayout>
              <c:xMode val="edge"/>
              <c:yMode val="edge"/>
              <c:x val="0.0234295379365056"/>
              <c:y val="0.340012963760533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crossAx val="2100064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Number of mentions for each </a:t>
            </a:r>
            <a:r>
              <a:rPr lang="en-US" sz="2000" b="1" dirty="0" smtClean="0"/>
              <a:t>product</a:t>
            </a:r>
            <a:r>
              <a:rPr lang="en-US" sz="2000" b="1" baseline="0" dirty="0" smtClean="0"/>
              <a:t> attribute</a:t>
            </a:r>
            <a:r>
              <a:rPr lang="en-US" sz="2000" b="1" dirty="0" smtClean="0"/>
              <a:t> (Re-call)</a:t>
            </a:r>
            <a:endParaRPr lang="en-US" sz="2000" b="1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attr_df!$B$1</c:f>
              <c:strCache>
                <c:ptCount val="1"/>
                <c:pt idx="0">
                  <c:v>No Of Negative mentions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attr_df!$A$2:$A$11</c:f>
              <c:strCache>
                <c:ptCount val="10"/>
                <c:pt idx="0">
                  <c:v>fan</c:v>
                </c:pt>
                <c:pt idx="1">
                  <c:v>light</c:v>
                </c:pt>
                <c:pt idx="2">
                  <c:v>processor</c:v>
                </c:pt>
                <c:pt idx="3">
                  <c:v>hardware</c:v>
                </c:pt>
                <c:pt idx="4">
                  <c:v>charger</c:v>
                </c:pt>
                <c:pt idx="5">
                  <c:v>home</c:v>
                </c:pt>
                <c:pt idx="6">
                  <c:v>camera</c:v>
                </c:pt>
                <c:pt idx="7">
                  <c:v>display</c:v>
                </c:pt>
                <c:pt idx="8">
                  <c:v>battery</c:v>
                </c:pt>
                <c:pt idx="9">
                  <c:v>lighter</c:v>
                </c:pt>
              </c:strCache>
            </c:strRef>
          </c:cat>
          <c:val>
            <c:numRef>
              <c:f>attr_df!$B$2:$B$11</c:f>
              <c:numCache>
                <c:formatCode>General</c:formatCode>
                <c:ptCount val="10"/>
                <c:pt idx="0">
                  <c:v>0.0</c:v>
                </c:pt>
                <c:pt idx="1">
                  <c:v>1.0</c:v>
                </c:pt>
                <c:pt idx="2">
                  <c:v>0.0</c:v>
                </c:pt>
                <c:pt idx="3">
                  <c:v>3.0</c:v>
                </c:pt>
                <c:pt idx="4">
                  <c:v>6.0</c:v>
                </c:pt>
                <c:pt idx="5">
                  <c:v>2.0</c:v>
                </c:pt>
                <c:pt idx="6">
                  <c:v>9.0</c:v>
                </c:pt>
                <c:pt idx="7">
                  <c:v>3.0</c:v>
                </c:pt>
                <c:pt idx="8">
                  <c:v>46.0</c:v>
                </c:pt>
                <c:pt idx="9">
                  <c:v>0.0</c:v>
                </c:pt>
              </c:numCache>
            </c:numRef>
          </c:val>
        </c:ser>
        <c:ser>
          <c:idx val="1"/>
          <c:order val="1"/>
          <c:tx>
            <c:strRef>
              <c:f>attr_df!$C$1</c:f>
              <c:strCache>
                <c:ptCount val="1"/>
                <c:pt idx="0">
                  <c:v>No Of Neutral mentions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attr_df!$A$2:$A$11</c:f>
              <c:strCache>
                <c:ptCount val="10"/>
                <c:pt idx="0">
                  <c:v>fan</c:v>
                </c:pt>
                <c:pt idx="1">
                  <c:v>light</c:v>
                </c:pt>
                <c:pt idx="2">
                  <c:v>processor</c:v>
                </c:pt>
                <c:pt idx="3">
                  <c:v>hardware</c:v>
                </c:pt>
                <c:pt idx="4">
                  <c:v>charger</c:v>
                </c:pt>
                <c:pt idx="5">
                  <c:v>home</c:v>
                </c:pt>
                <c:pt idx="6">
                  <c:v>camera</c:v>
                </c:pt>
                <c:pt idx="7">
                  <c:v>display</c:v>
                </c:pt>
                <c:pt idx="8">
                  <c:v>battery</c:v>
                </c:pt>
                <c:pt idx="9">
                  <c:v>lighter</c:v>
                </c:pt>
              </c:strCache>
            </c:strRef>
          </c:cat>
          <c:val>
            <c:numRef>
              <c:f>attr_df!$C$2:$C$11</c:f>
              <c:numCache>
                <c:formatCode>General</c:formatCode>
                <c:ptCount val="10"/>
                <c:pt idx="0">
                  <c:v>9.0</c:v>
                </c:pt>
                <c:pt idx="1">
                  <c:v>0.0</c:v>
                </c:pt>
                <c:pt idx="2">
                  <c:v>6.0</c:v>
                </c:pt>
                <c:pt idx="3">
                  <c:v>4.0</c:v>
                </c:pt>
                <c:pt idx="4">
                  <c:v>5.0</c:v>
                </c:pt>
                <c:pt idx="5">
                  <c:v>1.0</c:v>
                </c:pt>
                <c:pt idx="6">
                  <c:v>22.0</c:v>
                </c:pt>
                <c:pt idx="7">
                  <c:v>2.0</c:v>
                </c:pt>
                <c:pt idx="8">
                  <c:v>0.0</c:v>
                </c:pt>
                <c:pt idx="9">
                  <c:v>2.0</c:v>
                </c:pt>
              </c:numCache>
            </c:numRef>
          </c:val>
        </c:ser>
        <c:ser>
          <c:idx val="2"/>
          <c:order val="2"/>
          <c:tx>
            <c:strRef>
              <c:f>attr_df!$D$1</c:f>
              <c:strCache>
                <c:ptCount val="1"/>
                <c:pt idx="0">
                  <c:v>No Of Positive mentions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attr_df!$A$2:$A$11</c:f>
              <c:strCache>
                <c:ptCount val="10"/>
                <c:pt idx="0">
                  <c:v>fan</c:v>
                </c:pt>
                <c:pt idx="1">
                  <c:v>light</c:v>
                </c:pt>
                <c:pt idx="2">
                  <c:v>processor</c:v>
                </c:pt>
                <c:pt idx="3">
                  <c:v>hardware</c:v>
                </c:pt>
                <c:pt idx="4">
                  <c:v>charger</c:v>
                </c:pt>
                <c:pt idx="5">
                  <c:v>home</c:v>
                </c:pt>
                <c:pt idx="6">
                  <c:v>camera</c:v>
                </c:pt>
                <c:pt idx="7">
                  <c:v>display</c:v>
                </c:pt>
                <c:pt idx="8">
                  <c:v>battery</c:v>
                </c:pt>
                <c:pt idx="9">
                  <c:v>lighter</c:v>
                </c:pt>
              </c:strCache>
            </c:strRef>
          </c:cat>
          <c:val>
            <c:numRef>
              <c:f>attr_df!$D$2:$D$11</c:f>
              <c:numCache>
                <c:formatCode>General</c:formatCode>
                <c:ptCount val="10"/>
                <c:pt idx="0">
                  <c:v>2.0</c:v>
                </c:pt>
                <c:pt idx="1">
                  <c:v>14.0</c:v>
                </c:pt>
                <c:pt idx="2">
                  <c:v>4.0</c:v>
                </c:pt>
                <c:pt idx="3">
                  <c:v>7.0</c:v>
                </c:pt>
                <c:pt idx="4">
                  <c:v>0.0</c:v>
                </c:pt>
                <c:pt idx="5">
                  <c:v>2.0</c:v>
                </c:pt>
                <c:pt idx="6">
                  <c:v>37.0</c:v>
                </c:pt>
                <c:pt idx="7">
                  <c:v>9.0</c:v>
                </c:pt>
                <c:pt idx="8">
                  <c:v>20.0</c:v>
                </c:pt>
                <c:pt idx="9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41500280"/>
        <c:axId val="-2141809912"/>
      </c:barChart>
      <c:catAx>
        <c:axId val="-2141500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1809912"/>
        <c:crosses val="autoZero"/>
        <c:auto val="1"/>
        <c:lblAlgn val="ctr"/>
        <c:lblOffset val="100"/>
        <c:noMultiLvlLbl val="0"/>
      </c:catAx>
      <c:valAx>
        <c:axId val="-2141809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 smtClean="0"/>
                  <a:t>Number of Mentions</a:t>
                </a:r>
                <a:endParaRPr lang="en-US" sz="1400" dirty="0"/>
              </a:p>
            </c:rich>
          </c:tx>
          <c:layout>
            <c:manualLayout>
              <c:xMode val="edge"/>
              <c:yMode val="edge"/>
              <c:x val="0.006265664160401"/>
              <c:y val="0.340894051975897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1500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i="0" baseline="0" dirty="0" smtClean="0">
                <a:effectLst/>
              </a:rPr>
              <a:t>What people say about different attributes of the product</a:t>
            </a:r>
            <a:endParaRPr lang="en-US" sz="4000" dirty="0">
              <a:effectLst/>
            </a:endParaRPr>
          </a:p>
        </c:rich>
      </c:tx>
      <c:layout>
        <c:manualLayout>
          <c:xMode val="edge"/>
          <c:yMode val="edge"/>
          <c:x val="0.145757826467344"/>
          <c:y val="0.0280112044817927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attr_df!$B$1</c:f>
              <c:strCache>
                <c:ptCount val="1"/>
                <c:pt idx="0">
                  <c:v>No Of Negative mentions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attr_df!$A$2:$A$11</c:f>
              <c:strCache>
                <c:ptCount val="10"/>
                <c:pt idx="0">
                  <c:v>fan</c:v>
                </c:pt>
                <c:pt idx="1">
                  <c:v>light</c:v>
                </c:pt>
                <c:pt idx="2">
                  <c:v>processor</c:v>
                </c:pt>
                <c:pt idx="3">
                  <c:v>hardware</c:v>
                </c:pt>
                <c:pt idx="4">
                  <c:v>charger</c:v>
                </c:pt>
                <c:pt idx="5">
                  <c:v>home</c:v>
                </c:pt>
                <c:pt idx="6">
                  <c:v>camera</c:v>
                </c:pt>
                <c:pt idx="7">
                  <c:v>display</c:v>
                </c:pt>
                <c:pt idx="8">
                  <c:v>battery</c:v>
                </c:pt>
                <c:pt idx="9">
                  <c:v>lighter</c:v>
                </c:pt>
              </c:strCache>
            </c:strRef>
          </c:cat>
          <c:val>
            <c:numRef>
              <c:f>attr_df!$B$2:$B$11</c:f>
              <c:numCache>
                <c:formatCode>General</c:formatCode>
                <c:ptCount val="10"/>
                <c:pt idx="0">
                  <c:v>0.0</c:v>
                </c:pt>
                <c:pt idx="1">
                  <c:v>1.0</c:v>
                </c:pt>
                <c:pt idx="2">
                  <c:v>0.0</c:v>
                </c:pt>
                <c:pt idx="3">
                  <c:v>3.0</c:v>
                </c:pt>
                <c:pt idx="4">
                  <c:v>6.0</c:v>
                </c:pt>
                <c:pt idx="5">
                  <c:v>2.0</c:v>
                </c:pt>
                <c:pt idx="6">
                  <c:v>9.0</c:v>
                </c:pt>
                <c:pt idx="7">
                  <c:v>3.0</c:v>
                </c:pt>
                <c:pt idx="8">
                  <c:v>46.0</c:v>
                </c:pt>
                <c:pt idx="9">
                  <c:v>0.0</c:v>
                </c:pt>
              </c:numCache>
            </c:numRef>
          </c:val>
        </c:ser>
        <c:ser>
          <c:idx val="1"/>
          <c:order val="1"/>
          <c:tx>
            <c:strRef>
              <c:f>attr_df!$C$1</c:f>
              <c:strCache>
                <c:ptCount val="1"/>
                <c:pt idx="0">
                  <c:v>No Of Neutral mentions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attr_df!$A$2:$A$11</c:f>
              <c:strCache>
                <c:ptCount val="10"/>
                <c:pt idx="0">
                  <c:v>fan</c:v>
                </c:pt>
                <c:pt idx="1">
                  <c:v>light</c:v>
                </c:pt>
                <c:pt idx="2">
                  <c:v>processor</c:v>
                </c:pt>
                <c:pt idx="3">
                  <c:v>hardware</c:v>
                </c:pt>
                <c:pt idx="4">
                  <c:v>charger</c:v>
                </c:pt>
                <c:pt idx="5">
                  <c:v>home</c:v>
                </c:pt>
                <c:pt idx="6">
                  <c:v>camera</c:v>
                </c:pt>
                <c:pt idx="7">
                  <c:v>display</c:v>
                </c:pt>
                <c:pt idx="8">
                  <c:v>battery</c:v>
                </c:pt>
                <c:pt idx="9">
                  <c:v>lighter</c:v>
                </c:pt>
              </c:strCache>
            </c:strRef>
          </c:cat>
          <c:val>
            <c:numRef>
              <c:f>attr_df!$C$2:$C$11</c:f>
              <c:numCache>
                <c:formatCode>General</c:formatCode>
                <c:ptCount val="10"/>
                <c:pt idx="0">
                  <c:v>9.0</c:v>
                </c:pt>
                <c:pt idx="1">
                  <c:v>0.0</c:v>
                </c:pt>
                <c:pt idx="2">
                  <c:v>6.0</c:v>
                </c:pt>
                <c:pt idx="3">
                  <c:v>4.0</c:v>
                </c:pt>
                <c:pt idx="4">
                  <c:v>5.0</c:v>
                </c:pt>
                <c:pt idx="5">
                  <c:v>1.0</c:v>
                </c:pt>
                <c:pt idx="6">
                  <c:v>22.0</c:v>
                </c:pt>
                <c:pt idx="7">
                  <c:v>2.0</c:v>
                </c:pt>
                <c:pt idx="8">
                  <c:v>0.0</c:v>
                </c:pt>
                <c:pt idx="9">
                  <c:v>2.0</c:v>
                </c:pt>
              </c:numCache>
            </c:numRef>
          </c:val>
        </c:ser>
        <c:ser>
          <c:idx val="2"/>
          <c:order val="2"/>
          <c:tx>
            <c:strRef>
              <c:f>attr_df!$D$1</c:f>
              <c:strCache>
                <c:ptCount val="1"/>
                <c:pt idx="0">
                  <c:v>No Of Positive mentions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attr_df!$A$2:$A$11</c:f>
              <c:strCache>
                <c:ptCount val="10"/>
                <c:pt idx="0">
                  <c:v>fan</c:v>
                </c:pt>
                <c:pt idx="1">
                  <c:v>light</c:v>
                </c:pt>
                <c:pt idx="2">
                  <c:v>processor</c:v>
                </c:pt>
                <c:pt idx="3">
                  <c:v>hardware</c:v>
                </c:pt>
                <c:pt idx="4">
                  <c:v>charger</c:v>
                </c:pt>
                <c:pt idx="5">
                  <c:v>home</c:v>
                </c:pt>
                <c:pt idx="6">
                  <c:v>camera</c:v>
                </c:pt>
                <c:pt idx="7">
                  <c:v>display</c:v>
                </c:pt>
                <c:pt idx="8">
                  <c:v>battery</c:v>
                </c:pt>
                <c:pt idx="9">
                  <c:v>lighter</c:v>
                </c:pt>
              </c:strCache>
            </c:strRef>
          </c:cat>
          <c:val>
            <c:numRef>
              <c:f>attr_df!$D$2:$D$11</c:f>
              <c:numCache>
                <c:formatCode>General</c:formatCode>
                <c:ptCount val="10"/>
                <c:pt idx="0">
                  <c:v>2.0</c:v>
                </c:pt>
                <c:pt idx="1">
                  <c:v>14.0</c:v>
                </c:pt>
                <c:pt idx="2">
                  <c:v>4.0</c:v>
                </c:pt>
                <c:pt idx="3">
                  <c:v>7.0</c:v>
                </c:pt>
                <c:pt idx="4">
                  <c:v>0.0</c:v>
                </c:pt>
                <c:pt idx="5">
                  <c:v>2.0</c:v>
                </c:pt>
                <c:pt idx="6">
                  <c:v>37.0</c:v>
                </c:pt>
                <c:pt idx="7">
                  <c:v>9.0</c:v>
                </c:pt>
                <c:pt idx="8">
                  <c:v>20.0</c:v>
                </c:pt>
                <c:pt idx="9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44390264"/>
        <c:axId val="-2144386568"/>
      </c:barChart>
      <c:catAx>
        <c:axId val="-2144390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4386568"/>
        <c:crosses val="autoZero"/>
        <c:auto val="1"/>
        <c:lblAlgn val="ctr"/>
        <c:lblOffset val="100"/>
        <c:noMultiLvlLbl val="0"/>
      </c:catAx>
      <c:valAx>
        <c:axId val="-2144386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Number of Mentions</a:t>
                </a:r>
              </a:p>
            </c:rich>
          </c:tx>
          <c:layout>
            <c:manualLayout>
              <c:xMode val="edge"/>
              <c:yMode val="edge"/>
              <c:x val="0.00840336134453781"/>
              <c:y val="0.349874464221384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4390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00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0.09774</cdr:x>
      <cdr:y>0.22535</cdr:y>
    </cdr:from>
    <cdr:to>
      <cdr:x>0.35338</cdr:x>
      <cdr:y>0.29577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990600" y="1219200"/>
          <a:ext cx="25908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Total Number of reviews =  226</a:t>
          </a:r>
          <a:endParaRPr lang="en-US" sz="1400" b="1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12/16/15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12/16/15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047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50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961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902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0" y="0"/>
            <a:ext cx="12227975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1697" y="1871132"/>
            <a:ext cx="6813894" cy="1515533"/>
          </a:xfrm>
        </p:spPr>
        <p:txBody>
          <a:bodyPr anchor="b">
            <a:noAutofit/>
          </a:bodyPr>
          <a:lstStyle>
            <a:lvl1pPr algn="ctr">
              <a:defRPr sz="5398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1697" y="3657597"/>
            <a:ext cx="6813894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099">
                <a:solidFill>
                  <a:schemeClr val="tx1"/>
                </a:solidFill>
              </a:defRPr>
            </a:lvl1pPr>
            <a:lvl2pPr marL="4570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3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1154" y="5037663"/>
            <a:ext cx="897233" cy="27940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12/16/15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1696" y="5037663"/>
            <a:ext cx="5213277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4568" y="5037663"/>
            <a:ext cx="551023" cy="27940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1698" y="3522131"/>
            <a:ext cx="68138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522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4" y="4815415"/>
            <a:ext cx="9607163" cy="566738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156" y="1041400"/>
            <a:ext cx="10103340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064" y="5382153"/>
            <a:ext cx="9607163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12/16/15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61947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528" y="982132"/>
            <a:ext cx="9590234" cy="2954868"/>
          </a:xfrm>
        </p:spPr>
        <p:txBody>
          <a:bodyPr anchor="ctr">
            <a:normAutofit/>
          </a:bodyPr>
          <a:lstStyle>
            <a:lvl1pPr algn="ctr">
              <a:defRPr sz="3199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528" y="4343400"/>
            <a:ext cx="9590234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pPr/>
              <a:t>‹#›</a:t>
            </a:fld>
            <a:endParaRPr lang="uk-U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5806" y="4140199"/>
            <a:ext cx="94048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484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982132"/>
            <a:ext cx="9293977" cy="2370668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376" y="3352800"/>
            <a:ext cx="8836900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999"/>
            </a:lvl1pPr>
            <a:lvl2pPr marL="457063" indent="0">
              <a:buFontTx/>
              <a:buNone/>
              <a:defRPr/>
            </a:lvl2pPr>
            <a:lvl3pPr marL="914126" indent="0">
              <a:buFontTx/>
              <a:buNone/>
              <a:defRPr/>
            </a:lvl3pPr>
            <a:lvl4pPr marL="1371189" indent="0">
              <a:buFontTx/>
              <a:buNone/>
              <a:defRPr/>
            </a:lvl4pPr>
            <a:lvl5pPr marL="1828251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343400"/>
            <a:ext cx="9607163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4" name="TextBox 13"/>
          <p:cNvSpPr txBox="1"/>
          <p:nvPr/>
        </p:nvSpPr>
        <p:spPr>
          <a:xfrm>
            <a:off x="861789" y="8799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597507" y="2827870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5806" y="4140199"/>
            <a:ext cx="94048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711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5" y="3308581"/>
            <a:ext cx="9607165" cy="1468800"/>
          </a:xfrm>
        </p:spPr>
        <p:txBody>
          <a:bodyPr anchor="b">
            <a:normAutofit/>
          </a:bodyPr>
          <a:lstStyle>
            <a:lvl1pPr algn="l">
              <a:defRPr sz="3199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777381"/>
            <a:ext cx="9607165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9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63723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5836" y="982132"/>
            <a:ext cx="9293977" cy="2243668"/>
          </a:xfrm>
        </p:spPr>
        <p:txBody>
          <a:bodyPr anchor="ctr">
            <a:normAutofit/>
          </a:bodyPr>
          <a:lstStyle>
            <a:lvl1pPr algn="ctr">
              <a:defRPr sz="3199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064" y="3639312"/>
            <a:ext cx="9607165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3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4529667"/>
            <a:ext cx="9607165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2" name="TextBox 11"/>
          <p:cNvSpPr txBox="1"/>
          <p:nvPr/>
        </p:nvSpPr>
        <p:spPr>
          <a:xfrm>
            <a:off x="861789" y="8799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/>
            <a:r>
              <a:rPr lang="en-US" sz="799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97507" y="2599261"/>
            <a:ext cx="609441" cy="584776"/>
          </a:xfrm>
          <a:prstGeom prst="rect">
            <a:avLst/>
          </a:prstGeom>
        </p:spPr>
        <p:txBody>
          <a:bodyPr vert="horz" lIns="91416" tIns="45708" rIns="91416" bIns="45708" rtlCol="0" anchor="ctr">
            <a:noAutofit/>
          </a:bodyPr>
          <a:lstStyle/>
          <a:p>
            <a:pPr lvl="0" algn="r"/>
            <a:r>
              <a:rPr lang="en-US" sz="7998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5806" y="3429000"/>
            <a:ext cx="94048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438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4" y="982132"/>
            <a:ext cx="9607163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064" y="3630168"/>
            <a:ext cx="9607165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3" y="4470400"/>
            <a:ext cx="9607167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7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pPr/>
              <a:t>‹#›</a:t>
            </a:fld>
            <a:endParaRPr lang="uk-U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5806" y="3429000"/>
            <a:ext cx="94048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8710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t>‹#›</a:t>
            </a:fld>
            <a:endParaRPr lang="uk-UA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7013" y="982132"/>
            <a:ext cx="1890403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061" y="982132"/>
            <a:ext cx="7431089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t>‹#›</a:t>
            </a:fld>
            <a:endParaRPr lang="uk-UA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1582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4030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793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4544" y="1752606"/>
            <a:ext cx="8156563" cy="1822514"/>
          </a:xfrm>
        </p:spPr>
        <p:txBody>
          <a:bodyPr anchor="b">
            <a:normAutofit/>
          </a:bodyPr>
          <a:lstStyle>
            <a:lvl1pPr algn="ctr">
              <a:defRPr sz="4399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4542" y="3846052"/>
            <a:ext cx="8156565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399">
                <a:solidFill>
                  <a:schemeClr val="tx1"/>
                </a:solidFill>
              </a:defRPr>
            </a:lvl1pPr>
            <a:lvl2pPr marL="457063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t>‹#›</a:t>
            </a:fld>
            <a:endParaRPr lang="uk-UA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199" y="3710585"/>
            <a:ext cx="816125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65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110" y="2560320"/>
            <a:ext cx="4717075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9734" y="2560320"/>
            <a:ext cx="4717075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12/16/15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89389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3" y="2658533"/>
            <a:ext cx="4717075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799" b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063" y="3243263"/>
            <a:ext cx="4717075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9061" y="2658533"/>
            <a:ext cx="4717075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799" b="0">
                <a:solidFill>
                  <a:schemeClr val="accent1"/>
                </a:solidFill>
              </a:defRPr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9061" y="3243263"/>
            <a:ext cx="4717075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12/16/15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t>‹#›</a:t>
            </a:fld>
            <a:endParaRPr lang="uk-UA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49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12/16/15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t>‹#›</a:t>
            </a:fld>
            <a:endParaRPr lang="uk-UA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5806" y="2421466"/>
            <a:ext cx="94048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51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12/16/15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4485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>
    <p:ext uri="{DCECCB84-F9BA-43D5-87BE-67443E8EF086}">
      <p15:sldGuideLst xmlns:p15="http://schemas.microsoft.com/office/powerpoint/2012/main" xmlns="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474" y="1388534"/>
            <a:ext cx="3717487" cy="1371600"/>
          </a:xfrm>
        </p:spPr>
        <p:txBody>
          <a:bodyPr anchor="b">
            <a:normAutofit/>
          </a:bodyPr>
          <a:lstStyle>
            <a:lvl1pPr algn="ctr">
              <a:defRPr sz="2399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7257" y="982132"/>
            <a:ext cx="5468042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474" y="3031065"/>
            <a:ext cx="3717487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t>12/16/15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t>‹#›</a:t>
            </a:fld>
            <a:endParaRPr lang="uk-UA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5805" y="2912533"/>
            <a:ext cx="35135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906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>
    <p:ext uri="{DCECCB84-F9BA-43D5-87BE-67443E8EF086}">
      <p15:sldGuideLst xmlns:p15="http://schemas.microsoft.com/office/powerpoint/2012/main" xmlns="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61" y="1883832"/>
            <a:ext cx="6240191" cy="1371600"/>
          </a:xfrm>
        </p:spPr>
        <p:txBody>
          <a:bodyPr anchor="b">
            <a:normAutofit/>
          </a:bodyPr>
          <a:lstStyle>
            <a:lvl1pPr algn="ctr">
              <a:defRPr sz="2799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2724" y="1041400"/>
            <a:ext cx="3062549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063" indent="0">
              <a:buNone/>
              <a:defRPr sz="1600"/>
            </a:lvl2pPr>
            <a:lvl3pPr marL="914126" indent="0">
              <a:buNone/>
              <a:defRPr sz="1600"/>
            </a:lvl3pPr>
            <a:lvl4pPr marL="1371189" indent="0">
              <a:buNone/>
              <a:defRPr sz="1600"/>
            </a:lvl4pPr>
            <a:lvl5pPr marL="1828251" indent="0">
              <a:buNone/>
              <a:defRPr sz="1600"/>
            </a:lvl5pPr>
            <a:lvl6pPr marL="2285314" indent="0">
              <a:buNone/>
              <a:defRPr sz="1600"/>
            </a:lvl6pPr>
            <a:lvl7pPr marL="2742377" indent="0">
              <a:buNone/>
              <a:defRPr sz="1600"/>
            </a:lvl7pPr>
            <a:lvl8pPr marL="3199440" indent="0">
              <a:buNone/>
              <a:defRPr sz="1600"/>
            </a:lvl8pPr>
            <a:lvl9pPr marL="3656503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061" y="3255432"/>
            <a:ext cx="624019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799"/>
            </a:lvl1pPr>
            <a:lvl2pPr marL="457063" indent="0">
              <a:buNone/>
              <a:defRPr sz="1200"/>
            </a:lvl2pPr>
            <a:lvl3pPr marL="914126" indent="0">
              <a:buNone/>
              <a:defRPr sz="1000"/>
            </a:lvl3pPr>
            <a:lvl4pPr marL="1371189" indent="0">
              <a:buNone/>
              <a:defRPr sz="900"/>
            </a:lvl4pPr>
            <a:lvl5pPr marL="1828251" indent="0">
              <a:buNone/>
              <a:defRPr sz="900"/>
            </a:lvl5pPr>
            <a:lvl6pPr marL="2285314" indent="0">
              <a:buNone/>
              <a:defRPr sz="900"/>
            </a:lvl6pPr>
            <a:lvl7pPr marL="2742377" indent="0">
              <a:buNone/>
              <a:defRPr sz="900"/>
            </a:lvl7pPr>
            <a:lvl8pPr marL="3199440" indent="0">
              <a:buNone/>
              <a:defRPr sz="900"/>
            </a:lvl8pPr>
            <a:lvl9pPr marL="365650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 smtClean="0"/>
              <a:pPr/>
              <a:t>12/16/15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33247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2" y="0"/>
            <a:ext cx="12226777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065" y="982133"/>
            <a:ext cx="95986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064" y="2556932"/>
            <a:ext cx="95986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5241" y="5969000"/>
            <a:ext cx="15997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3F41C87-7AD9-4845-A077-840E4A0F3F06}" type="datetimeFigureOut">
              <a:rPr lang="en-US" smtClean="0"/>
              <a:pPr/>
              <a:t>12/16/15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064" y="5969000"/>
            <a:ext cx="73039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1205" y="5969000"/>
            <a:ext cx="542556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A013F82-EE5E-44EE-A61D-E31C6657F26F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484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76" r:id="rId1"/>
    <p:sldLayoutId id="2147484777" r:id="rId2"/>
    <p:sldLayoutId id="2147484778" r:id="rId3"/>
    <p:sldLayoutId id="2147484779" r:id="rId4"/>
    <p:sldLayoutId id="2147484780" r:id="rId5"/>
    <p:sldLayoutId id="2147484781" r:id="rId6"/>
    <p:sldLayoutId id="2147484782" r:id="rId7"/>
    <p:sldLayoutId id="2147484783" r:id="rId8"/>
    <p:sldLayoutId id="2147484784" r:id="rId9"/>
    <p:sldLayoutId id="2147484785" r:id="rId10"/>
    <p:sldLayoutId id="2147484786" r:id="rId11"/>
    <p:sldLayoutId id="2147484787" r:id="rId12"/>
    <p:sldLayoutId id="2147484788" r:id="rId13"/>
    <p:sldLayoutId id="2147484789" r:id="rId14"/>
    <p:sldLayoutId id="2147484790" r:id="rId15"/>
    <p:sldLayoutId id="2147484791" r:id="rId16"/>
    <p:sldLayoutId id="2147484792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063" rtl="0" eaLnBrk="1" latinLnBrk="0" hangingPunct="1">
        <a:spcBef>
          <a:spcPct val="0"/>
        </a:spcBef>
        <a:buNone/>
        <a:defRPr sz="4399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664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3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727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9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199790" indent="-285664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799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2587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999650" indent="-171399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3846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0908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7971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5034" indent="-228531" algn="l" defTabSz="457063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457063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image" Target="../media/image15.png"/><Relationship Id="rId11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79412" y="381000"/>
            <a:ext cx="8915400" cy="1037062"/>
          </a:xfrm>
        </p:spPr>
        <p:txBody>
          <a:bodyPr>
            <a:normAutofit fontScale="90000"/>
          </a:bodyPr>
          <a:lstStyle/>
          <a:p>
            <a:pPr algn="l"/>
            <a:r>
              <a:rPr lang="en-US" sz="5400" dirty="0" smtClean="0"/>
              <a:t>ANLP – </a:t>
            </a:r>
            <a:r>
              <a:rPr lang="en-US" sz="5400" smtClean="0"/>
              <a:t>Final Project Presentation</a:t>
            </a:r>
            <a:endParaRPr lang="en-US" sz="5400" dirty="0"/>
          </a:p>
        </p:txBody>
      </p:sp>
      <p:sp>
        <p:nvSpPr>
          <p:cNvPr id="5" name="TextBox 4"/>
          <p:cNvSpPr txBox="1"/>
          <p:nvPr/>
        </p:nvSpPr>
        <p:spPr>
          <a:xfrm>
            <a:off x="2874962" y="2789588"/>
            <a:ext cx="6096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Rounded MT Bold" charset="0"/>
                <a:ea typeface="Arial Rounded MT Bold" charset="0"/>
                <a:cs typeface="Arial Rounded MT Bold" charset="0"/>
              </a:rPr>
              <a:t>Review Digest</a:t>
            </a:r>
          </a:p>
          <a:p>
            <a:endParaRPr lang="en-US" b="1" dirty="0"/>
          </a:p>
          <a:p>
            <a:r>
              <a:rPr lang="en-US" b="1" dirty="0" smtClean="0"/>
              <a:t>	An “all-you-want-to-know” snippet, in an easy to 	understand format, for an item you want to buy.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70112" y="5867400"/>
            <a:ext cx="750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Unicode MS" charset="0"/>
                <a:ea typeface="Arial Unicode MS" charset="0"/>
                <a:cs typeface="Arial Unicode MS" charset="0"/>
              </a:rPr>
              <a:t>Team Members</a:t>
            </a:r>
            <a:endParaRPr lang="en-US" sz="11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 Unicode MS" charset="0"/>
              <a:ea typeface="Arial Unicode MS" charset="0"/>
              <a:cs typeface="Arial Unicode MS" charset="0"/>
            </a:endParaRPr>
          </a:p>
          <a:p>
            <a:pPr algn="ctr"/>
            <a:r>
              <a:rPr lang="en-US" sz="20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Rounded MT Bold" charset="0"/>
                <a:ea typeface="Arial Rounded MT Bold" charset="0"/>
                <a:cs typeface="Arial Rounded MT Bold" charset="0"/>
              </a:rPr>
              <a:t>Richa 		Keshav		Ankur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657586386"/>
              </p:ext>
            </p:extLst>
          </p:nvPr>
        </p:nvGraphicFramePr>
        <p:xfrm>
          <a:off x="1370012" y="838200"/>
          <a:ext cx="9372600" cy="52648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0157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03412" y="2438400"/>
            <a:ext cx="8156575" cy="1822450"/>
          </a:xfrm>
        </p:spPr>
        <p:txBody>
          <a:bodyPr>
            <a:normAutofit fontScale="90000"/>
          </a:bodyPr>
          <a:lstStyle/>
          <a:p>
            <a:r>
              <a:rPr lang="en-US" sz="8000" dirty="0" smtClean="0"/>
              <a:t>The Pathway to Success !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404618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did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064" y="2556932"/>
            <a:ext cx="9598696" cy="353906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buFont typeface="Wingdings" charset="2"/>
              <a:buChar char="§"/>
              <a:tabLst>
                <a:tab pos="8283575" algn="l"/>
              </a:tabLst>
            </a:pPr>
            <a:r>
              <a:rPr 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Cleansing and Scrubbing of web-scrapped data</a:t>
            </a:r>
          </a:p>
          <a:p>
            <a:pPr>
              <a:lnSpc>
                <a:spcPct val="120000"/>
              </a:lnSpc>
              <a:buFont typeface="Wingdings" charset="2"/>
              <a:buChar char="§"/>
              <a:tabLst>
                <a:tab pos="8283575" algn="l"/>
              </a:tabLst>
            </a:pPr>
            <a:r>
              <a:rPr lang="is-IS" sz="2000" dirty="0" smtClean="0">
                <a:latin typeface="Times New Roman" charset="0"/>
                <a:ea typeface="Times New Roman" charset="0"/>
                <a:cs typeface="Times New Roman" charset="0"/>
              </a:rPr>
              <a:t>Keyphrase Identification and/or Product Attribute Extraction</a:t>
            </a:r>
          </a:p>
          <a:p>
            <a:pPr>
              <a:lnSpc>
                <a:spcPct val="120000"/>
              </a:lnSpc>
              <a:buFont typeface="Wingdings" charset="2"/>
              <a:buChar char="§"/>
              <a:tabLst>
                <a:tab pos="8283575" algn="l"/>
              </a:tabLst>
            </a:pPr>
            <a:r>
              <a:rPr lang="is-IS" sz="2000" dirty="0" smtClean="0">
                <a:latin typeface="Times New Roman" charset="0"/>
                <a:ea typeface="Times New Roman" charset="0"/>
                <a:cs typeface="Times New Roman" charset="0"/>
              </a:rPr>
              <a:t>Mapping relevant review phrases to corresponding features</a:t>
            </a:r>
          </a:p>
          <a:p>
            <a:pPr>
              <a:lnSpc>
                <a:spcPct val="120000"/>
              </a:lnSpc>
              <a:buFont typeface="Wingdings" charset="2"/>
              <a:buChar char="§"/>
              <a:tabLst>
                <a:tab pos="8283575" algn="l"/>
              </a:tabLst>
            </a:pPr>
            <a:r>
              <a:rPr lang="is-IS" sz="2000" dirty="0" smtClean="0">
                <a:latin typeface="Times New Roman" charset="0"/>
                <a:ea typeface="Times New Roman" charset="0"/>
                <a:cs typeface="Times New Roman" charset="0"/>
              </a:rPr>
              <a:t>Sentiment Analysis for each feature</a:t>
            </a:r>
          </a:p>
          <a:p>
            <a:pPr marL="284163" indent="-284163">
              <a:lnSpc>
                <a:spcPct val="120000"/>
              </a:lnSpc>
              <a:buFont typeface="Wingdings" charset="2"/>
              <a:buChar char="q"/>
              <a:tabLst>
                <a:tab pos="8283575" algn="l"/>
              </a:tabLst>
            </a:pPr>
            <a:endParaRPr lang="is-IS" sz="20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 algn="r">
              <a:lnSpc>
                <a:spcPct val="150000"/>
              </a:lnSpc>
              <a:buNone/>
              <a:tabLst>
                <a:tab pos="8283575" algn="l"/>
              </a:tabLst>
            </a:pPr>
            <a:r>
              <a:rPr lang="is-IS" sz="3000" dirty="0" smtClean="0">
                <a:latin typeface="American Typewriter" charset="0"/>
                <a:ea typeface="American Typewriter" charset="0"/>
                <a:cs typeface="American Typewriter" charset="0"/>
              </a:rPr>
              <a:t>And finally, drawing results from the sentiments</a:t>
            </a:r>
          </a:p>
        </p:txBody>
      </p:sp>
    </p:spTree>
    <p:extLst>
      <p:ext uri="{BB962C8B-B14F-4D97-AF65-F5344CB8AC3E}">
        <p14:creationId xmlns:p14="http://schemas.microsoft.com/office/powerpoint/2010/main" val="1320590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6225" b="7217"/>
          <a:stretch/>
        </p:blipFill>
        <p:spPr>
          <a:xfrm>
            <a:off x="3631684" y="685800"/>
            <a:ext cx="7644328" cy="54864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60412" y="2895600"/>
            <a:ext cx="2971800" cy="10668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063" rtl="0" eaLnBrk="1" latinLnBrk="0" hangingPunct="1">
              <a:spcBef>
                <a:spcPct val="0"/>
              </a:spcBef>
              <a:buNone/>
              <a:defRPr sz="4399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400" dirty="0" smtClean="0"/>
              <a:t>Workflow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96400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 1 – Scraping </a:t>
            </a:r>
            <a:r>
              <a:rPr lang="en-US"/>
              <a:t>web data and initial </a:t>
            </a:r>
            <a:r>
              <a:rPr lang="en-US" dirty="0"/>
              <a:t/>
            </a:r>
            <a:br>
              <a:rPr lang="en-US" dirty="0"/>
            </a:br>
            <a:r>
              <a:rPr lang="en-US"/>
              <a:t>clean-up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custom scripts using BeautifulSoup library in Python.</a:t>
            </a:r>
          </a:p>
          <a:p>
            <a:r>
              <a:rPr lang="en-US" dirty="0"/>
              <a:t>Transform data to UTF-8 from the original </a:t>
            </a:r>
            <a:r>
              <a:rPr lang="en-US" dirty="0" smtClean="0"/>
              <a:t>encoding.</a:t>
            </a:r>
            <a:endParaRPr lang="en-US" dirty="0"/>
          </a:p>
          <a:p>
            <a:r>
              <a:rPr lang="en-US" dirty="0"/>
              <a:t>Remove special </a:t>
            </a:r>
            <a:r>
              <a:rPr lang="en-US" dirty="0" smtClean="0"/>
              <a:t>Unicode </a:t>
            </a:r>
            <a:r>
              <a:rPr lang="en-US" dirty="0"/>
              <a:t>characters used in the </a:t>
            </a:r>
            <a:r>
              <a:rPr lang="en-US" dirty="0" smtClean="0"/>
              <a:t>reviews.</a:t>
            </a:r>
            <a:endParaRPr lang="en-US" dirty="0"/>
          </a:p>
          <a:p>
            <a:r>
              <a:rPr lang="en-US" dirty="0"/>
              <a:t>Split reviews to individual sentences </a:t>
            </a:r>
            <a:r>
              <a:rPr lang="en-US" dirty="0" smtClean="0"/>
              <a:t>and </a:t>
            </a:r>
            <a:r>
              <a:rPr lang="en-US" dirty="0"/>
              <a:t>store it in an easily </a:t>
            </a:r>
            <a:r>
              <a:rPr lang="en-US" dirty="0" smtClean="0"/>
              <a:t>accessible</a:t>
            </a:r>
            <a:endParaRPr lang="en-US" dirty="0"/>
          </a:p>
          <a:p>
            <a:pPr marL="292100" indent="0">
              <a:buNone/>
            </a:pPr>
            <a:r>
              <a:rPr lang="en-US" dirty="0"/>
              <a:t>format. (.xls, .</a:t>
            </a:r>
            <a:r>
              <a:rPr lang="en-US" dirty="0" smtClean="0"/>
              <a:t>csv)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7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Garamond" charset="0"/>
              </a:rPr>
              <a:t>Step 2 – </a:t>
            </a:r>
            <a:r>
              <a:rPr lang="en-US" dirty="0" smtClean="0">
                <a:latin typeface="Garamond" charset="0"/>
              </a:rPr>
              <a:t>Product Attribute Extraction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064" y="2542554"/>
            <a:ext cx="9598696" cy="355344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b="1" dirty="0">
                <a:latin typeface="Garamond" charset="0"/>
              </a:rPr>
              <a:t>Challenges :</a:t>
            </a:r>
            <a:r>
              <a:rPr lang="en-US" dirty="0">
                <a:solidFill>
                  <a:srgbClr val="000000"/>
                </a:solidFill>
                <a:latin typeface="Garamond" charset="0"/>
              </a:rPr>
              <a:t> </a:t>
            </a:r>
          </a:p>
          <a:p>
            <a:pPr lvl="1">
              <a:buFont typeface="Arial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charset="0"/>
              </a:rPr>
              <a:t>Different words and phrases to describe the same product attribute </a:t>
            </a:r>
          </a:p>
          <a:p>
            <a:pPr lvl="1">
              <a:buFont typeface="Arial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charset="0"/>
              </a:rPr>
              <a:t>Words describing same attribute might not be </a:t>
            </a:r>
            <a:r>
              <a:rPr lang="en-US" sz="2400" dirty="0" smtClean="0">
                <a:solidFill>
                  <a:schemeClr val="tx1"/>
                </a:solidFill>
                <a:latin typeface="Garamond" charset="0"/>
              </a:rPr>
              <a:t>synonymous</a:t>
            </a:r>
          </a:p>
          <a:p>
            <a:pPr lvl="2">
              <a:buSzPct val="75000"/>
              <a:buFont typeface="Wingdings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aramond" charset="0"/>
              </a:rPr>
              <a:t>E.g. </a:t>
            </a:r>
            <a:r>
              <a:rPr lang="en-US" sz="2000" dirty="0">
                <a:solidFill>
                  <a:schemeClr val="tx1"/>
                </a:solidFill>
                <a:latin typeface="Garamond" charset="0"/>
              </a:rPr>
              <a:t>"appearance" and "design" for </a:t>
            </a:r>
            <a:r>
              <a:rPr lang="en-US" sz="2000" dirty="0" smtClean="0">
                <a:solidFill>
                  <a:schemeClr val="tx1"/>
                </a:solidFill>
                <a:latin typeface="Garamond" charset="0"/>
              </a:rPr>
              <a:t>‘design’</a:t>
            </a:r>
          </a:p>
          <a:p>
            <a:pPr lvl="2">
              <a:buSzPct val="75000"/>
              <a:buFont typeface="Wingdings" charset="2"/>
              <a:buChar char="§"/>
            </a:pPr>
            <a:r>
              <a:rPr lang="en-US" sz="2200" dirty="0" smtClean="0">
                <a:solidFill>
                  <a:schemeClr val="tx1"/>
                </a:solidFill>
                <a:latin typeface="Garamond" charset="0"/>
              </a:rPr>
              <a:t>E.g. </a:t>
            </a:r>
            <a:r>
              <a:rPr lang="en-US" sz="2200" dirty="0">
                <a:solidFill>
                  <a:schemeClr val="tx1"/>
                </a:solidFill>
                <a:latin typeface="Garamond" charset="0"/>
              </a:rPr>
              <a:t>"Apple store" and "T-Mobile" for service </a:t>
            </a:r>
          </a:p>
          <a:p>
            <a:pPr lvl="1">
              <a:buFont typeface="Arial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charset="0"/>
              </a:rPr>
              <a:t>Presence of </a:t>
            </a:r>
            <a:r>
              <a:rPr lang="en-US" sz="2400" dirty="0" smtClean="0">
                <a:solidFill>
                  <a:schemeClr val="tx1"/>
                </a:solidFill>
                <a:latin typeface="Garamond" charset="0"/>
              </a:rPr>
              <a:t>frequent words </a:t>
            </a:r>
            <a:r>
              <a:rPr lang="en-US" sz="2400" dirty="0">
                <a:solidFill>
                  <a:schemeClr val="tx1"/>
                </a:solidFill>
                <a:latin typeface="Garamond" charset="0"/>
              </a:rPr>
              <a:t>not relevant to </a:t>
            </a:r>
            <a:r>
              <a:rPr lang="en-US" sz="2400" dirty="0" smtClean="0">
                <a:solidFill>
                  <a:schemeClr val="tx1"/>
                </a:solidFill>
                <a:latin typeface="Garamond" charset="0"/>
              </a:rPr>
              <a:t>phones</a:t>
            </a:r>
          </a:p>
          <a:p>
            <a:pPr lvl="2">
              <a:buSzPct val="75000"/>
              <a:buFont typeface="Wingdings" charset="2"/>
              <a:buChar char="§"/>
            </a:pPr>
            <a:r>
              <a:rPr lang="en-US" sz="2000" dirty="0" smtClean="0">
                <a:solidFill>
                  <a:schemeClr val="tx1"/>
                </a:solidFill>
                <a:latin typeface="Garamond" charset="0"/>
              </a:rPr>
              <a:t>E.g. </a:t>
            </a:r>
            <a:r>
              <a:rPr lang="en-US" sz="2000" dirty="0">
                <a:solidFill>
                  <a:schemeClr val="tx1"/>
                </a:solidFill>
                <a:latin typeface="Garamond" charset="0"/>
              </a:rPr>
              <a:t>"hour", "</a:t>
            </a:r>
            <a:r>
              <a:rPr lang="en-US" sz="2000" dirty="0" smtClean="0">
                <a:solidFill>
                  <a:schemeClr val="tx1"/>
                </a:solidFill>
                <a:latin typeface="Garamond" charset="0"/>
              </a:rPr>
              <a:t>work</a:t>
            </a:r>
            <a:r>
              <a:rPr lang="en-US" sz="2000" dirty="0">
                <a:solidFill>
                  <a:schemeClr val="tx1"/>
                </a:solidFill>
                <a:latin typeface="Garamond" charset="0"/>
              </a:rPr>
              <a:t>", "expectation" </a:t>
            </a:r>
          </a:p>
          <a:p>
            <a:pPr lvl="1">
              <a:buFont typeface="Arial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charset="0"/>
              </a:rPr>
              <a:t>Features and descriptors in different sentences.</a:t>
            </a:r>
          </a:p>
        </p:txBody>
      </p:sp>
    </p:spTree>
    <p:extLst>
      <p:ext uri="{BB962C8B-B14F-4D97-AF65-F5344CB8AC3E}">
        <p14:creationId xmlns:p14="http://schemas.microsoft.com/office/powerpoint/2010/main" val="140062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982663"/>
            <a:ext cx="9598025" cy="1056419"/>
          </a:xfrm>
        </p:spPr>
        <p:txBody>
          <a:bodyPr>
            <a:normAutofit/>
          </a:bodyPr>
          <a:lstStyle/>
          <a:p>
            <a:r>
              <a:rPr lang="en-US" dirty="0">
                <a:latin typeface="Garamond" charset="0"/>
              </a:rPr>
              <a:t>Step 2 – Product </a:t>
            </a:r>
            <a:r>
              <a:rPr lang="en-US" dirty="0" smtClean="0">
                <a:latin typeface="Garamond" charset="0"/>
              </a:rPr>
              <a:t>Attribute Extraction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2438400"/>
            <a:ext cx="9598025" cy="3657600"/>
          </a:xfrm>
        </p:spPr>
        <p:txBody>
          <a:bodyPr>
            <a:normAutofit fontScale="85000" lnSpcReduction="10000"/>
          </a:bodyPr>
          <a:lstStyle/>
          <a:p>
            <a:pPr marL="14288" indent="0" algn="ju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US" sz="2800" b="1" dirty="0"/>
              <a:t>Algorithms:</a:t>
            </a:r>
          </a:p>
          <a:p>
            <a:pPr marL="811213" indent="-354013" algn="ju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400" dirty="0"/>
              <a:t>Common Words</a:t>
            </a:r>
          </a:p>
          <a:p>
            <a:pPr marL="1212713" lvl="1" indent="-342900" algn="ju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2000" dirty="0">
                <a:latin typeface="Garamond" charset="0"/>
              </a:rPr>
              <a:t>Attribute expressions sharing some common words are likely to belong to the same group.  E.g. "battery life", "battery", "battery charger" etc.</a:t>
            </a:r>
          </a:p>
          <a:p>
            <a:pPr marL="914400" marR="0" lvl="0" indent="-501650" algn="just" defTabSz="91440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400" dirty="0"/>
              <a:t>Lexical Similarity</a:t>
            </a:r>
          </a:p>
          <a:p>
            <a:pPr marL="1212713" lvl="1" indent="-342900" algn="ju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2000" dirty="0">
                <a:latin typeface="Garamond" charset="0"/>
              </a:rPr>
              <a:t>Attribute expressions whose words are synonymous in WordNet are likely to belong in the same to the same group. E.g. "battery" </a:t>
            </a:r>
            <a:r>
              <a:rPr lang="en-US" sz="2000">
                <a:latin typeface="Garamond" charset="0"/>
              </a:rPr>
              <a:t>and "</a:t>
            </a:r>
            <a:r>
              <a:rPr lang="en-US" sz="2000" smtClean="0">
                <a:latin typeface="Garamond" charset="0"/>
              </a:rPr>
              <a:t>charge"</a:t>
            </a:r>
            <a:r>
              <a:rPr lang="en-US" sz="1400" smtClean="0">
                <a:latin typeface="Calibri" charset="0"/>
              </a:rPr>
              <a:t> </a:t>
            </a:r>
            <a:endParaRPr lang="en-US" sz="1400" dirty="0">
              <a:latin typeface="Calibri" charset="0"/>
            </a:endParaRPr>
          </a:p>
          <a:p>
            <a:pPr marL="755650" indent="-342900" algn="ju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</a:pPr>
            <a:r>
              <a:rPr lang="en-US" sz="2400" dirty="0">
                <a:latin typeface="Garamond" charset="0"/>
              </a:rPr>
              <a:t>Domain Filtering</a:t>
            </a:r>
          </a:p>
          <a:p>
            <a:pPr marL="1209675" indent="-354013" algn="just" defTabSz="91440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2000" dirty="0">
                <a:latin typeface="Garamond" charset="0"/>
              </a:rPr>
              <a:t>Attribute expressions whose words are related with the application domain or product are likely to be most relevant product attributes. </a:t>
            </a:r>
            <a:r>
              <a:rPr lang="en-US" sz="1800" dirty="0">
                <a:latin typeface="Garamond" charset="0"/>
              </a:rPr>
              <a:t>E.g. "screen", "internet", "camera" are essential features of a cellphone and hence relevant, and </a:t>
            </a:r>
            <a:r>
              <a:rPr lang="en-US" sz="1800" dirty="0">
                <a:solidFill>
                  <a:srgbClr val="000000"/>
                </a:solidFill>
                <a:latin typeface="Garamond" charset="0"/>
              </a:rPr>
              <a:t>"hour", "work", "good", "simple", "expectation", "fine" etc. are not</a:t>
            </a:r>
            <a:r>
              <a:rPr lang="en-US" sz="1800" dirty="0">
                <a:solidFill>
                  <a:srgbClr val="262626"/>
                </a:solidFill>
                <a:latin typeface="Calibri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2103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Garamond" charset="0"/>
              </a:rPr>
              <a:t>Step 2 – Product </a:t>
            </a:r>
            <a:r>
              <a:rPr lang="en-US" dirty="0" smtClean="0">
                <a:latin typeface="Garamond" charset="0"/>
              </a:rPr>
              <a:t>Attribute Extraction 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3200" b="1" dirty="0"/>
              <a:t>What we couldn’t accomplish:</a:t>
            </a:r>
          </a:p>
          <a:p>
            <a:pPr marL="811213" indent="-354013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defRPr/>
            </a:pPr>
            <a:r>
              <a:rPr lang="en-US" sz="2400" dirty="0"/>
              <a:t>Identify and Capture indirect or derived product attributes like "seller", "user experience", "price", "speed " etc.</a:t>
            </a:r>
          </a:p>
          <a:p>
            <a:pPr marL="1268276" lvl="1" indent="-354013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  <a:defRPr/>
            </a:pPr>
            <a:r>
              <a:rPr lang="en-US" sz="2000" dirty="0"/>
              <a:t>Associate words like "cheap", "expensive" or "rip off" to "price"</a:t>
            </a:r>
          </a:p>
          <a:p>
            <a:pPr marL="811213" indent="-354013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defRPr/>
            </a:pPr>
            <a:r>
              <a:rPr lang="en-US" sz="2400" dirty="0"/>
              <a:t>Identify synonyms better and club them together.</a:t>
            </a:r>
          </a:p>
          <a:p>
            <a:pPr marL="1268276" lvl="2" indent="-354013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  <a:defRPr/>
            </a:pPr>
            <a:r>
              <a:rPr lang="en-US" sz="1800" dirty="0"/>
              <a:t>For example, "light" and "lighter" should be clubbed together, "monitor" and "display" should be clubbed together.</a:t>
            </a:r>
          </a:p>
        </p:txBody>
      </p:sp>
    </p:spTree>
    <p:extLst>
      <p:ext uri="{BB962C8B-B14F-4D97-AF65-F5344CB8AC3E}">
        <p14:creationId xmlns:p14="http://schemas.microsoft.com/office/powerpoint/2010/main" val="1610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Step 3 – Extracting phrases for each </a:t>
            </a:r>
            <a:r>
              <a:rPr lang="en-US" dirty="0">
                <a:latin typeface="Garamond" charset="0"/>
              </a:rPr>
              <a:t>P</a:t>
            </a:r>
            <a:r>
              <a:rPr lang="en-US" dirty="0" smtClean="0">
                <a:latin typeface="Garamond" charset="0"/>
              </a:rPr>
              <a:t>roduct Attribute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smtClean="0"/>
              <a:t>Challenges :</a:t>
            </a:r>
          </a:p>
          <a:p>
            <a:pPr marL="914400" marR="0" lvl="0" indent="-5016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400" dirty="0"/>
              <a:t>S</a:t>
            </a:r>
            <a:r>
              <a:rPr lang="en-US" sz="2400" dirty="0" smtClean="0"/>
              <a:t>entences with multiple features, and corresponding descriptors.</a:t>
            </a:r>
          </a:p>
          <a:p>
            <a:pPr marL="914400" marR="0" lvl="0" indent="-5016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400" dirty="0" smtClean="0"/>
              <a:t>Sentences with multiple features, and single set of descriptor. </a:t>
            </a:r>
          </a:p>
          <a:p>
            <a:pPr marL="914400" marR="0" lvl="0" indent="-5016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400" dirty="0" smtClean="0"/>
              <a:t>Sentences with single feature, and multiple descriptors.</a:t>
            </a:r>
          </a:p>
          <a:p>
            <a:pPr marL="914400" marR="0" lvl="0" indent="-5016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400" dirty="0" smtClean="0"/>
              <a:t>Features and descriptors in different sentences.</a:t>
            </a:r>
          </a:p>
        </p:txBody>
      </p:sp>
    </p:spTree>
    <p:extLst>
      <p:ext uri="{BB962C8B-B14F-4D97-AF65-F5344CB8AC3E}">
        <p14:creationId xmlns:p14="http://schemas.microsoft.com/office/powerpoint/2010/main" val="25060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 3 – Extracting phrases for each </a:t>
            </a:r>
            <a:r>
              <a:rPr lang="en-US" dirty="0">
                <a:latin typeface="Garamond" charset="0"/>
              </a:rPr>
              <a:t>Product Attribute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064" y="2438400"/>
            <a:ext cx="9598696" cy="3581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 smtClean="0"/>
              <a:t>Algorithms:</a:t>
            </a:r>
          </a:p>
          <a:p>
            <a:pPr marL="914400" marR="0" lvl="0" indent="-50165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000" dirty="0" smtClean="0"/>
              <a:t>Tagging</a:t>
            </a:r>
          </a:p>
          <a:p>
            <a:pPr marL="1371463" lvl="1" indent="-501650" defTabSz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1800" dirty="0" smtClean="0"/>
              <a:t>Creating </a:t>
            </a:r>
            <a:r>
              <a:rPr lang="en-US" sz="1800" i="1" dirty="0" smtClean="0"/>
              <a:t>ngram_tagger</a:t>
            </a:r>
            <a:r>
              <a:rPr lang="en-US" sz="1800" dirty="0"/>
              <a:t> </a:t>
            </a:r>
            <a:r>
              <a:rPr lang="en-US" sz="1800" dirty="0" smtClean="0"/>
              <a:t>and sentence tokenizer.</a:t>
            </a:r>
          </a:p>
          <a:p>
            <a:pPr marL="1371463" lvl="1" indent="-501650" defTabSz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1800" dirty="0" smtClean="0"/>
              <a:t>Creating training data to appropriately tag Conjunction words.</a:t>
            </a:r>
          </a:p>
          <a:p>
            <a:pPr marL="914400" marR="0" lvl="0" indent="-50165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000" dirty="0" smtClean="0"/>
              <a:t>Tokenizing</a:t>
            </a:r>
          </a:p>
          <a:p>
            <a:pPr marL="1371463" lvl="1" indent="-501650" defTabSz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1800" dirty="0"/>
              <a:t>Using Context Free Grammar algorithm to tokenize sentences.</a:t>
            </a:r>
          </a:p>
          <a:p>
            <a:pPr marL="1371463" lvl="1" indent="-501650" defTabSz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1800" dirty="0"/>
              <a:t>Using Regex parsers to tokenize </a:t>
            </a:r>
            <a:r>
              <a:rPr lang="en-US" sz="1800" dirty="0" smtClean="0"/>
              <a:t>sentences.</a:t>
            </a:r>
          </a:p>
          <a:p>
            <a:pPr marL="1371463" lvl="1" indent="-501650" defTabSz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1800" dirty="0" smtClean="0"/>
              <a:t>Using conjunction and other punctuations to identify single attribute phrases.</a:t>
            </a:r>
          </a:p>
          <a:p>
            <a:pPr marL="920750" lvl="1" indent="-530225" defTabSz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</a:pPr>
            <a:r>
              <a:rPr lang="en-US" sz="2000" dirty="0" smtClean="0"/>
              <a:t>Mapping </a:t>
            </a:r>
            <a:r>
              <a:rPr lang="en-US" sz="2000" dirty="0"/>
              <a:t>the phrases to relevant product </a:t>
            </a:r>
            <a:r>
              <a:rPr lang="en-US" sz="2000" dirty="0" smtClean="0"/>
              <a:t>attributes</a:t>
            </a:r>
          </a:p>
          <a:p>
            <a:pPr marL="1377813" lvl="2" indent="-530225" defTabSz="9144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</a:pPr>
            <a:r>
              <a:rPr lang="en-US" sz="1800" dirty="0" smtClean="0"/>
              <a:t>Using attributes, and synonyms to identify which phrase to attribute mapping.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60164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03412" y="2438400"/>
            <a:ext cx="8156575" cy="1822450"/>
          </a:xfrm>
        </p:spPr>
        <p:txBody>
          <a:bodyPr>
            <a:normAutofit/>
          </a:bodyPr>
          <a:lstStyle/>
          <a:p>
            <a:r>
              <a:rPr lang="en-US" sz="8000" dirty="0" smtClean="0"/>
              <a:t>When we last met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 3 – Extracting phrases for each </a:t>
            </a:r>
            <a:r>
              <a:rPr lang="en-US" dirty="0">
                <a:latin typeface="Garamond" charset="0"/>
              </a:rPr>
              <a:t>Product Attribute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/>
              <a:t>What we couldn’t accomplish:</a:t>
            </a:r>
            <a:endParaRPr lang="en-US" sz="3200" dirty="0"/>
          </a:p>
          <a:p>
            <a:pPr marL="811213" indent="-354013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</a:pPr>
            <a:r>
              <a:rPr lang="en-US" sz="2400" b="1" dirty="0">
                <a:latin typeface="Garamond" charset="0"/>
              </a:rPr>
              <a:t>Pronoun resolution: </a:t>
            </a:r>
            <a:r>
              <a:rPr lang="en-US" sz="2400" dirty="0"/>
              <a:t>Mapping descriptors from different sentences to the features.</a:t>
            </a:r>
          </a:p>
          <a:p>
            <a:pPr marL="811213" indent="-354013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</a:pPr>
            <a:r>
              <a:rPr lang="en-US" sz="2400" dirty="0"/>
              <a:t>Phrases </a:t>
            </a:r>
            <a:r>
              <a:rPr lang="en-US" sz="2400" dirty="0" smtClean="0"/>
              <a:t>with multiple attributes associated to a single set of descriptor.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4720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Step 4 – Performing Sentiment Analysis on the phrases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smtClean="0"/>
              <a:t>Challenges :</a:t>
            </a:r>
          </a:p>
          <a:p>
            <a:pPr marL="914400" marR="0" lvl="0" indent="-5016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400" dirty="0" smtClean="0"/>
              <a:t>Identifying appropriate vectorizer</a:t>
            </a:r>
          </a:p>
          <a:p>
            <a:pPr marL="914400" marR="0" lvl="0" indent="-5016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400" dirty="0" smtClean="0"/>
              <a:t>Selecting the best classifier</a:t>
            </a:r>
          </a:p>
          <a:p>
            <a:pPr marL="914400" marR="0" lvl="0" indent="-5016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400" dirty="0" smtClean="0"/>
              <a:t>Not over-fitting the classifier on training data.</a:t>
            </a:r>
          </a:p>
        </p:txBody>
      </p:sp>
    </p:spTree>
    <p:extLst>
      <p:ext uri="{BB962C8B-B14F-4D97-AF65-F5344CB8AC3E}">
        <p14:creationId xmlns:p14="http://schemas.microsoft.com/office/powerpoint/2010/main" val="113312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smtClean="0"/>
              <a:t>Algorithms:</a:t>
            </a:r>
          </a:p>
          <a:p>
            <a:pPr marL="914400" marR="0" lvl="0" indent="-5016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400" dirty="0" smtClean="0"/>
              <a:t>Vectorizing</a:t>
            </a:r>
          </a:p>
          <a:p>
            <a:pPr marL="1371463" lvl="1" indent="-50165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2000" dirty="0" smtClean="0"/>
              <a:t>Count Vectorizer</a:t>
            </a:r>
          </a:p>
          <a:p>
            <a:pPr marL="1371463" lvl="1" indent="-50165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2000" dirty="0" smtClean="0"/>
              <a:t>Tf-Idf Vectorizer</a:t>
            </a:r>
          </a:p>
          <a:p>
            <a:pPr marL="914400" marR="0" lvl="0" indent="-50165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Arial" charset="0"/>
              <a:buChar char="•"/>
              <a:defRPr/>
            </a:pPr>
            <a:r>
              <a:rPr lang="en-US" sz="2400" dirty="0" smtClean="0"/>
              <a:t>Classifying</a:t>
            </a:r>
          </a:p>
          <a:p>
            <a:pPr marL="1371463" lvl="1" indent="-50165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2000" dirty="0" smtClean="0"/>
              <a:t>Using Logistic Regression model to classify sentences</a:t>
            </a:r>
            <a:r>
              <a:rPr lang="en-US" sz="2000" dirty="0"/>
              <a:t>.</a:t>
            </a:r>
          </a:p>
          <a:p>
            <a:pPr marL="1371463" lvl="1" indent="-50165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2000" dirty="0"/>
              <a:t>Using </a:t>
            </a:r>
            <a:r>
              <a:rPr lang="en-US" sz="2000" dirty="0" smtClean="0"/>
              <a:t>Random Forest model to classify sentences.</a:t>
            </a:r>
          </a:p>
          <a:p>
            <a:pPr marL="1371463" lvl="1" indent="-50165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Tx/>
              <a:buFont typeface="Wingdings" charset="2"/>
              <a:buChar char="§"/>
            </a:pPr>
            <a:r>
              <a:rPr lang="en-US" sz="2000" dirty="0" smtClean="0"/>
              <a:t>Using SVM model to classify sentences</a:t>
            </a:r>
            <a:endParaRPr lang="en-US" sz="20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295065" y="982133"/>
            <a:ext cx="9598696" cy="130386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Step 4 – Performing Sentiment Analysis on the phrases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566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smtClean="0"/>
              <a:t>Over-fitting problem: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b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dirty="0" smtClean="0"/>
              <a:t>Count Vectorizer +Logistic Regression classifier = </a:t>
            </a:r>
            <a:r>
              <a:rPr lang="en-US" sz="3000" b="1" dirty="0" smtClean="0"/>
              <a:t>81% precision.</a:t>
            </a:r>
            <a:endParaRPr lang="en-US" sz="3200" b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 smtClean="0"/>
              <a:t>But results on test data were </a:t>
            </a:r>
            <a:r>
              <a:rPr lang="en-US" sz="3200" b="1" dirty="0" smtClean="0"/>
              <a:t>not that good</a:t>
            </a:r>
            <a:r>
              <a:rPr lang="en-US" sz="3200" dirty="0" smtClean="0"/>
              <a:t>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2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 smtClean="0"/>
              <a:t>Whereas,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 smtClean="0"/>
              <a:t>Tf-Idf Vectorizer +Random Forest classifier = </a:t>
            </a:r>
            <a:r>
              <a:rPr lang="en-US" sz="3200" b="1" dirty="0" smtClean="0"/>
              <a:t>only 76 % precision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/>
              <a:t>B</a:t>
            </a:r>
            <a:r>
              <a:rPr lang="en-US" sz="3200" dirty="0" smtClean="0"/>
              <a:t>ut </a:t>
            </a:r>
            <a:r>
              <a:rPr lang="en-US" sz="3200" b="1" dirty="0" smtClean="0"/>
              <a:t>Much better </a:t>
            </a:r>
            <a:r>
              <a:rPr lang="en-US" sz="3200" dirty="0" smtClean="0"/>
              <a:t>results on test data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295065" y="982133"/>
            <a:ext cx="9598696" cy="130386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Step 4 – Performing Sentiment Analysis on the phrases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686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of Sentiment Classifier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914" y="2590800"/>
            <a:ext cx="7984998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310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03412" y="2438400"/>
            <a:ext cx="8156575" cy="1822450"/>
          </a:xfrm>
        </p:spPr>
        <p:txBody>
          <a:bodyPr>
            <a:normAutofit/>
          </a:bodyPr>
          <a:lstStyle/>
          <a:p>
            <a:r>
              <a:rPr lang="en-US" sz="8000" dirty="0" smtClean="0"/>
              <a:t>Results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83307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65212" y="2438400"/>
            <a:ext cx="10058400" cy="1822450"/>
          </a:xfrm>
        </p:spPr>
        <p:txBody>
          <a:bodyPr>
            <a:normAutofit fontScale="90000"/>
          </a:bodyPr>
          <a:lstStyle/>
          <a:p>
            <a:r>
              <a:rPr lang="en-US" sz="8000" dirty="0" smtClean="0"/>
              <a:t>Training / Development Data Set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81497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IPhone 5s  – Amazon Review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064" y="2556932"/>
            <a:ext cx="3884948" cy="3318936"/>
          </a:xfrm>
        </p:spPr>
        <p:txBody>
          <a:bodyPr/>
          <a:lstStyle/>
          <a:p>
            <a:r>
              <a:rPr lang="en-US" dirty="0"/>
              <a:t> 1411 reviews </a:t>
            </a:r>
          </a:p>
          <a:p>
            <a:pPr marL="0" indent="0">
              <a:buNone/>
            </a:pPr>
            <a:r>
              <a:rPr lang="en-US" dirty="0"/>
              <a:t>(It </a:t>
            </a:r>
            <a:r>
              <a:rPr lang="en-US" dirty="0" smtClean="0"/>
              <a:t>might have changed </a:t>
            </a:r>
            <a:r>
              <a:rPr lang="en-US" dirty="0"/>
              <a:t>since then)</a:t>
            </a:r>
          </a:p>
          <a:p>
            <a:r>
              <a:rPr lang="en-US" dirty="0"/>
              <a:t>Manually </a:t>
            </a:r>
            <a:r>
              <a:rPr lang="en-US" dirty="0" smtClean="0"/>
              <a:t>labelled for sentiment classifier.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012" y="2609301"/>
            <a:ext cx="4354512" cy="330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35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0925981"/>
              </p:ext>
            </p:extLst>
          </p:nvPr>
        </p:nvGraphicFramePr>
        <p:xfrm>
          <a:off x="989012" y="552450"/>
          <a:ext cx="10287000" cy="5753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069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1739801202"/>
              </p:ext>
            </p:extLst>
          </p:nvPr>
        </p:nvGraphicFramePr>
        <p:xfrm>
          <a:off x="1370012" y="838200"/>
          <a:ext cx="9372600" cy="52648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816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What are we trying to accomplish ?</a:t>
            </a:r>
          </a:p>
          <a:p>
            <a:pPr marL="0" indent="0">
              <a:buNone/>
            </a:pPr>
            <a:r>
              <a:rPr lang="en-US" dirty="0" smtClean="0"/>
              <a:t>Help the poor souls who have to go through hundreds of reviews before making sure if they want to buy an item or not.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Why are we trying to do this ?</a:t>
            </a:r>
          </a:p>
          <a:p>
            <a:pPr marL="0" indent="0">
              <a:buNone/>
            </a:pPr>
            <a:r>
              <a:rPr lang="en-US" dirty="0" smtClean="0"/>
              <a:t>Because everyone will love to have this.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But, there was a problem with Neutral Mentions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/>
              <a:t>What we found out :</a:t>
            </a:r>
          </a:p>
          <a:p>
            <a:pPr marL="0" indent="0">
              <a:buNone/>
            </a:pPr>
            <a:r>
              <a:rPr lang="en-US" sz="2000" dirty="0" smtClean="0"/>
              <a:t>That phrases corresponding to neutral mentions of any product feature were generally regarding how they were using it.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Something like :</a:t>
            </a:r>
          </a:p>
          <a:p>
            <a:r>
              <a:rPr lang="en-US" sz="2000" dirty="0" smtClean="0"/>
              <a:t>I gifted this phone to my wife</a:t>
            </a:r>
          </a:p>
          <a:p>
            <a:r>
              <a:rPr lang="en-US" sz="2000" dirty="0" smtClean="0"/>
              <a:t>I travel a lot with this phone, and perform many tasks on it.</a:t>
            </a:r>
          </a:p>
          <a:p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59081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5212" y="1143000"/>
            <a:ext cx="3505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So</a:t>
            </a:r>
            <a:r>
              <a:rPr lang="en-US" sz="4400" smtClean="0"/>
              <a:t>, no maybe’s</a:t>
            </a:r>
            <a:endParaRPr lang="en-US" sz="4400" dirty="0"/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1054199722"/>
              </p:ext>
            </p:extLst>
          </p:nvPr>
        </p:nvGraphicFramePr>
        <p:xfrm>
          <a:off x="4570412" y="1955142"/>
          <a:ext cx="6017939" cy="39989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82597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65212" y="2438400"/>
            <a:ext cx="10058400" cy="1822450"/>
          </a:xfrm>
        </p:spPr>
        <p:txBody>
          <a:bodyPr>
            <a:normAutofit/>
          </a:bodyPr>
          <a:lstStyle/>
          <a:p>
            <a:r>
              <a:rPr lang="en-US" sz="8000" dirty="0" smtClean="0"/>
              <a:t>Test Data Set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507659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Samsung Galaxy S5  – Amazon Review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2880 reviews </a:t>
            </a:r>
          </a:p>
          <a:p>
            <a:pPr marL="0" indent="0">
              <a:buNone/>
            </a:pPr>
            <a:r>
              <a:rPr lang="en-US" dirty="0" smtClean="0"/>
              <a:t>(It might have changed since then)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012" y="2532037"/>
            <a:ext cx="4316412" cy="336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3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4047685"/>
              </p:ext>
            </p:extLst>
          </p:nvPr>
        </p:nvGraphicFramePr>
        <p:xfrm>
          <a:off x="912812" y="685800"/>
          <a:ext cx="10363200" cy="5471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6499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1385837633"/>
              </p:ext>
            </p:extLst>
          </p:nvPr>
        </p:nvGraphicFramePr>
        <p:xfrm>
          <a:off x="1903412" y="762000"/>
          <a:ext cx="8351125" cy="53333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2067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charset="0"/>
              <a:buChar char="•"/>
            </a:pPr>
            <a:r>
              <a:rPr lang="en-US" b="1" dirty="0"/>
              <a:t>Better features ?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We did invest a lot of time of feature extraction, and managed to get very good results.</a:t>
            </a:r>
          </a:p>
          <a:p>
            <a:pPr lvl="1">
              <a:buFont typeface="Wingdings" charset="2"/>
              <a:buChar char="§"/>
            </a:pPr>
            <a:r>
              <a:rPr lang="en-US" dirty="0"/>
              <a:t>But, we believe there is still room for improvement in this dimension.</a:t>
            </a:r>
          </a:p>
          <a:p>
            <a:pPr marL="323850" lvl="1" indent="-323850">
              <a:buFont typeface="Arial" charset="0"/>
              <a:buChar char="•"/>
            </a:pPr>
            <a:r>
              <a:rPr lang="en-US" sz="2399" b="1" dirty="0"/>
              <a:t>Code optimization</a:t>
            </a:r>
          </a:p>
          <a:p>
            <a:pPr marL="799963" lvl="2" indent="-342900">
              <a:buFont typeface="Wingdings" charset="2"/>
              <a:buChar char="§"/>
            </a:pPr>
            <a:r>
              <a:rPr lang="en-US" sz="1900" dirty="0"/>
              <a:t>Our current code takes about 15 minutes to execute and output results.</a:t>
            </a:r>
          </a:p>
          <a:p>
            <a:pPr marL="398463" lvl="2" indent="-398463">
              <a:buFont typeface="Arial" charset="0"/>
              <a:buChar char="•"/>
            </a:pPr>
            <a:r>
              <a:rPr lang="en-US" sz="2399" b="1" dirty="0"/>
              <a:t>An app or a browser </a:t>
            </a:r>
            <a:r>
              <a:rPr lang="en-US" sz="2399" b="1" dirty="0" smtClean="0"/>
              <a:t>plugin (Which also does product comparisons ?)</a:t>
            </a:r>
            <a:endParaRPr lang="en-US" sz="2399" b="1" dirty="0"/>
          </a:p>
          <a:p>
            <a:pPr marL="869950" lvl="3" indent="-398463">
              <a:buFont typeface="Wingdings" charset="2"/>
              <a:buChar char="§"/>
            </a:pPr>
            <a:r>
              <a:rPr lang="en-US" sz="1900" dirty="0"/>
              <a:t>If we can reduce the execution time, and do some more adjustments to the complete algorithm, we might have a great application in our hands which can be applied to other electronic products as </a:t>
            </a:r>
            <a:r>
              <a:rPr lang="en-US" sz="1900" dirty="0" smtClean="0"/>
              <a:t>well.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308335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055812" y="2438400"/>
            <a:ext cx="8156575" cy="1822450"/>
          </a:xfrm>
        </p:spPr>
        <p:txBody>
          <a:bodyPr>
            <a:normAutofit fontScale="90000"/>
          </a:bodyPr>
          <a:lstStyle/>
          <a:p>
            <a:pPr algn="l"/>
            <a:r>
              <a:rPr lang="en-US" sz="8000" dirty="0" smtClean="0"/>
              <a:t>That’s All !</a:t>
            </a:r>
            <a:br>
              <a:rPr lang="en-US" sz="8000" dirty="0" smtClean="0"/>
            </a:br>
            <a:r>
              <a:rPr lang="en-US" sz="8000" dirty="0" smtClean="0"/>
              <a:t>							Thank You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55143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055812" y="2438400"/>
            <a:ext cx="8156575" cy="182245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063" rtl="0" eaLnBrk="1" latinLnBrk="0" hangingPunct="1">
              <a:spcBef>
                <a:spcPct val="0"/>
              </a:spcBef>
              <a:buNone/>
              <a:defRPr sz="4399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8000" dirty="0" smtClean="0"/>
              <a:t>Appendix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519113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889512671"/>
              </p:ext>
            </p:extLst>
          </p:nvPr>
        </p:nvGraphicFramePr>
        <p:xfrm>
          <a:off x="836612" y="2133600"/>
          <a:ext cx="5562600" cy="36308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xmlns="" val="3345945327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xmlns="" val="3778180429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xmlns="" val="3945723682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xmlns="" val="2396261757"/>
                    </a:ext>
                  </a:extLst>
                </a:gridCol>
              </a:tblGrid>
              <a:tr h="518001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charset="0"/>
                        </a:rPr>
                        <a:t>Manual Inspection</a:t>
                      </a:r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charset="0"/>
                        </a:rPr>
                        <a:t>Iphone 5s</a:t>
                      </a:r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Galaxy</a:t>
                      </a:r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Nexus</a:t>
                      </a:r>
                    </a:p>
                  </a:txBody>
                  <a:tcPr marL="80482" marR="80482" marT="40241" marB="40241"/>
                </a:tc>
                <a:extLst>
                  <a:ext uri="{0D108BD9-81ED-4DB2-BD59-A6C34878D82A}">
                    <a16:rowId xmlns:a16="http://schemas.microsoft.com/office/drawing/2014/main" xmlns="" val="3885739231"/>
                  </a:ext>
                </a:extLst>
              </a:tr>
              <a:tr h="36589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Battery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Battery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Battery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Battery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extLst>
                  <a:ext uri="{0D108BD9-81ED-4DB2-BD59-A6C34878D82A}">
                    <a16:rowId xmlns:a16="http://schemas.microsoft.com/office/drawing/2014/main" xmlns="" val="4024420025"/>
                  </a:ext>
                </a:extLst>
              </a:tr>
              <a:tr h="36589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Screen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Display 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Monitor, Display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Display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extLst>
                  <a:ext uri="{0D108BD9-81ED-4DB2-BD59-A6C34878D82A}">
                    <a16:rowId xmlns:a16="http://schemas.microsoft.com/office/drawing/2014/main" xmlns="" val="1478288381"/>
                  </a:ext>
                </a:extLst>
              </a:tr>
              <a:tr h="51800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Charger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Charger 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Charger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80482" marR="80482" marT="40241" marB="40241"/>
                </a:tc>
                <a:extLst>
                  <a:ext uri="{0D108BD9-81ED-4DB2-BD59-A6C34878D82A}">
                    <a16:rowId xmlns:a16="http://schemas.microsoft.com/office/drawing/2014/main" xmlns="" val="1880294283"/>
                  </a:ext>
                </a:extLst>
              </a:tr>
              <a:tr h="51800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Speakers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Headphone 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80482" marR="80482" marT="40241" marB="40241"/>
                </a:tc>
                <a:extLst>
                  <a:ext uri="{0D108BD9-81ED-4DB2-BD59-A6C34878D82A}">
                    <a16:rowId xmlns:a16="http://schemas.microsoft.com/office/drawing/2014/main" xmlns="" val="439674188"/>
                  </a:ext>
                </a:extLst>
              </a:tr>
              <a:tr h="36589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Camera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Camera 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Camera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Camera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extLst>
                  <a:ext uri="{0D108BD9-81ED-4DB2-BD59-A6C34878D82A}">
                    <a16:rowId xmlns:a16="http://schemas.microsoft.com/office/drawing/2014/main" xmlns="" val="939458920"/>
                  </a:ext>
                </a:extLst>
              </a:tr>
              <a:tr h="46120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Keyboard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Button, Home 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Button, Home 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Home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extLst>
                  <a:ext uri="{0D108BD9-81ED-4DB2-BD59-A6C34878D82A}">
                    <a16:rowId xmlns:a16="http://schemas.microsoft.com/office/drawing/2014/main" xmlns="" val="1030977257"/>
                  </a:ext>
                </a:extLst>
              </a:tr>
              <a:tr h="51800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Software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System 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System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80482" marR="80482" marT="40241" marB="40241"/>
                </a:tc>
                <a:extLst>
                  <a:ext uri="{0D108BD9-81ED-4DB2-BD59-A6C34878D82A}">
                    <a16:rowId xmlns:a16="http://schemas.microsoft.com/office/drawing/2014/main" xmlns="" val="1988845082"/>
                  </a:ext>
                </a:extLst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6435291"/>
              </p:ext>
            </p:extLst>
          </p:nvPr>
        </p:nvGraphicFramePr>
        <p:xfrm>
          <a:off x="6551612" y="2133600"/>
          <a:ext cx="4800600" cy="3630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>
                  <a:extLst>
                    <a:ext uri="{9D8B030D-6E8A-4147-A177-3AD203B41FA5}">
                      <a16:colId xmlns:a16="http://schemas.microsoft.com/office/drawing/2014/main" xmlns="" val="334594532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xmlns="" val="3778180429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xmlns="" val="394572368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xmlns="" val="2396261757"/>
                    </a:ext>
                  </a:extLst>
                </a:gridCol>
              </a:tblGrid>
              <a:tr h="234788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charset="0"/>
                        </a:rPr>
                        <a:t>Manual Inspection</a:t>
                      </a:r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alibri" charset="0"/>
                        </a:rPr>
                        <a:t>Iphone 5s</a:t>
                      </a:r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Galaxy</a:t>
                      </a:r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Nexus</a:t>
                      </a:r>
                    </a:p>
                  </a:txBody>
                  <a:tcPr marL="80482" marR="80482" marT="40241" marB="40241"/>
                </a:tc>
                <a:extLst>
                  <a:ext uri="{0D108BD9-81ED-4DB2-BD59-A6C34878D82A}">
                    <a16:rowId xmlns:a16="http://schemas.microsoft.com/office/drawing/2014/main" xmlns="" val="3885739231"/>
                  </a:ext>
                </a:extLst>
              </a:tr>
              <a:tr h="23478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Size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Light ,Lighter 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Light ,Lighter 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</a:tr>
              <a:tr h="23478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Connection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Connection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Wireless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80482" marR="80482" marT="40241" marB="40241"/>
                </a:tc>
              </a:tr>
              <a:tr h="23478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Hardware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Hardware 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Resistance, Sensor, Port, Scanner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Processor, Hardware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</a:tr>
              <a:tr h="23478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Body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Back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Back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80482" marR="80482" marT="40241" marB="40241"/>
                </a:tc>
              </a:tr>
              <a:tr h="23478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Experience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80482" marR="80482" marT="40241" marB="40241"/>
                </a:tc>
              </a:tr>
              <a:tr h="23478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Speed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80482" marR="80482" marT="40241" marB="40241"/>
                </a:tc>
              </a:tr>
              <a:tr h="234788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Fan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80482" marR="80482" marT="40241" marB="402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Fan</a:t>
                      </a:r>
                      <a:endParaRPr lang="en-US" sz="1400" dirty="0"/>
                    </a:p>
                  </a:txBody>
                  <a:tcPr marL="80482" marR="80482" marT="40241" marB="40241"/>
                </a:tc>
              </a:tr>
            </a:tbl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1293812" y="982133"/>
            <a:ext cx="9598696" cy="1151467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063" rtl="0" eaLnBrk="1" latinLnBrk="0" hangingPunct="1">
              <a:spcBef>
                <a:spcPct val="0"/>
              </a:spcBef>
              <a:buNone/>
              <a:defRPr sz="4399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Precision in Product Feature Extraction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19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03412" y="2438400"/>
            <a:ext cx="8156575" cy="1822450"/>
          </a:xfrm>
        </p:spPr>
        <p:txBody>
          <a:bodyPr>
            <a:normAutofit fontScale="90000"/>
          </a:bodyPr>
          <a:lstStyle/>
          <a:p>
            <a:r>
              <a:rPr lang="en-US" sz="8000" dirty="0" smtClean="0"/>
              <a:t>Here is what we originally meant to accomplish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9192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7375480"/>
              </p:ext>
            </p:extLst>
          </p:nvPr>
        </p:nvGraphicFramePr>
        <p:xfrm>
          <a:off x="1065212" y="762000"/>
          <a:ext cx="10134600" cy="5410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299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065212" y="2438400"/>
            <a:ext cx="10058400" cy="1822450"/>
          </a:xfrm>
        </p:spPr>
        <p:txBody>
          <a:bodyPr>
            <a:normAutofit/>
          </a:bodyPr>
          <a:lstStyle/>
          <a:p>
            <a:r>
              <a:rPr lang="en-US" sz="8000" dirty="0" smtClean="0"/>
              <a:t>Test Data Set 2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6116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LG Nexus 5  – Amazon Review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226 reviews </a:t>
            </a:r>
          </a:p>
          <a:p>
            <a:pPr marL="0" indent="0">
              <a:buNone/>
            </a:pPr>
            <a:r>
              <a:rPr lang="en-US" dirty="0" smtClean="0"/>
              <a:t>(It might have changed since then)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612" y="2736850"/>
            <a:ext cx="407035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39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1371857"/>
              </p:ext>
            </p:extLst>
          </p:nvPr>
        </p:nvGraphicFramePr>
        <p:xfrm>
          <a:off x="836612" y="685800"/>
          <a:ext cx="10515600" cy="5440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227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/>
          <p:nvPr>
            <p:extLst>
              <p:ext uri="{D42A27DB-BD31-4B8C-83A1-F6EECF244321}">
                <p14:modId xmlns:p14="http://schemas.microsoft.com/office/powerpoint/2010/main" val="987233516"/>
              </p:ext>
            </p:extLst>
          </p:nvPr>
        </p:nvGraphicFramePr>
        <p:xfrm>
          <a:off x="1903412" y="762000"/>
          <a:ext cx="8351125" cy="53333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4097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03412" y="2438400"/>
            <a:ext cx="8156575" cy="1822450"/>
          </a:xfrm>
        </p:spPr>
        <p:txBody>
          <a:bodyPr>
            <a:normAutofit fontScale="90000"/>
          </a:bodyPr>
          <a:lstStyle/>
          <a:p>
            <a:r>
              <a:rPr lang="en-US" sz="8000" dirty="0" smtClean="0"/>
              <a:t>Improving everyone’s online shopping experience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7547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42" y="775923"/>
            <a:ext cx="4343400" cy="13716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7142" y="989742"/>
            <a:ext cx="4330700" cy="14351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236" y="1689100"/>
            <a:ext cx="3860800" cy="20447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696" y="2860206"/>
            <a:ext cx="3695700" cy="1701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5544" y="2339506"/>
            <a:ext cx="5041900" cy="260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5771" y="3711106"/>
            <a:ext cx="4635500" cy="2463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62762" y="3917429"/>
            <a:ext cx="4406900" cy="2184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99681" y="901700"/>
            <a:ext cx="5181600" cy="1574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79427" y="1476323"/>
            <a:ext cx="3797300" cy="2413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7028" y="4015906"/>
            <a:ext cx="42672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1612" y="914400"/>
            <a:ext cx="6705600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 smtClean="0"/>
              <a:t>IPhone 5s</a:t>
            </a:r>
          </a:p>
          <a:p>
            <a:pPr algn="just"/>
            <a:endParaRPr lang="en-US" sz="3200" b="1" dirty="0" smtClean="0"/>
          </a:p>
          <a:p>
            <a:r>
              <a:rPr lang="en-US" b="1" dirty="0" smtClean="0"/>
              <a:t>Summary: </a:t>
            </a:r>
            <a:endParaRPr lang="en-US" dirty="0" smtClean="0"/>
          </a:p>
          <a:p>
            <a:r>
              <a:rPr lang="en-US" b="1" dirty="0"/>
              <a:t> </a:t>
            </a:r>
            <a:r>
              <a:rPr lang="en-US" b="1" dirty="0" smtClean="0"/>
              <a:t>    -     </a:t>
            </a:r>
            <a:r>
              <a:rPr lang="en-US" dirty="0" smtClean="0"/>
              <a:t>Great feel			-     Better than others</a:t>
            </a:r>
            <a:endParaRPr lang="en-US" b="1" dirty="0"/>
          </a:p>
          <a:p>
            <a:r>
              <a:rPr lang="en-US" b="1" dirty="0" smtClean="0"/>
              <a:t>     -     </a:t>
            </a:r>
            <a:r>
              <a:rPr lang="en-US" dirty="0" smtClean="0"/>
              <a:t>Good product		-     Very happy with this item</a:t>
            </a:r>
          </a:p>
          <a:p>
            <a:endParaRPr lang="en-US" dirty="0"/>
          </a:p>
          <a:p>
            <a:r>
              <a:rPr lang="en-US" b="1" dirty="0" smtClean="0"/>
              <a:t>Pros: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</a:t>
            </a:r>
            <a:r>
              <a:rPr lang="en-US" dirty="0" smtClean="0"/>
              <a:t>-     Camera (</a:t>
            </a:r>
            <a:r>
              <a:rPr lang="en-US" b="1" dirty="0" smtClean="0"/>
              <a:t>1456 people</a:t>
            </a:r>
            <a:r>
              <a:rPr lang="en-US" dirty="0" smtClean="0"/>
              <a:t> loved the camera quality)</a:t>
            </a:r>
          </a:p>
          <a:p>
            <a:r>
              <a:rPr lang="en-US" dirty="0"/>
              <a:t>	</a:t>
            </a:r>
            <a:r>
              <a:rPr lang="en-US" dirty="0" smtClean="0"/>
              <a:t># Great in low light conditions (</a:t>
            </a:r>
            <a:r>
              <a:rPr lang="en-US" b="1" dirty="0" smtClean="0"/>
              <a:t>987 people</a:t>
            </a:r>
            <a:r>
              <a:rPr lang="en-US" dirty="0" smtClean="0"/>
              <a:t> said so)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</a:t>
            </a:r>
            <a:r>
              <a:rPr lang="en-US" dirty="0" smtClean="0"/>
              <a:t>-     Performance (</a:t>
            </a:r>
            <a:r>
              <a:rPr lang="en-US" b="1" dirty="0" smtClean="0"/>
              <a:t>789 people </a:t>
            </a:r>
            <a:r>
              <a:rPr lang="en-US" dirty="0" smtClean="0"/>
              <a:t>appreciated the seamless performance)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</a:t>
            </a:r>
            <a:r>
              <a:rPr lang="en-US" dirty="0" smtClean="0"/>
              <a:t>-     Reliability (</a:t>
            </a:r>
            <a:r>
              <a:rPr lang="en-US" b="1" dirty="0" smtClean="0"/>
              <a:t>1678 people </a:t>
            </a:r>
            <a:r>
              <a:rPr lang="en-US" dirty="0" smtClean="0"/>
              <a:t>loved the reliability)</a:t>
            </a:r>
          </a:p>
          <a:p>
            <a:endParaRPr lang="en-US" b="1" dirty="0"/>
          </a:p>
          <a:p>
            <a:r>
              <a:rPr lang="en-US" b="1" dirty="0" smtClean="0"/>
              <a:t>Cons:</a:t>
            </a:r>
          </a:p>
          <a:p>
            <a:r>
              <a:rPr lang="en-US" dirty="0"/>
              <a:t> </a:t>
            </a:r>
            <a:r>
              <a:rPr lang="en-US" dirty="0" smtClean="0"/>
              <a:t>    -     Cost (</a:t>
            </a:r>
            <a:r>
              <a:rPr lang="en-US" b="1" dirty="0" smtClean="0"/>
              <a:t>1900 people </a:t>
            </a:r>
            <a:r>
              <a:rPr lang="en-US" dirty="0" smtClean="0"/>
              <a:t>said the item was too costly)</a:t>
            </a:r>
          </a:p>
          <a:p>
            <a:r>
              <a:rPr lang="en-US" dirty="0"/>
              <a:t> </a:t>
            </a:r>
            <a:r>
              <a:rPr lang="en-US" dirty="0" smtClean="0"/>
              <a:t>    -     Camera (</a:t>
            </a:r>
            <a:r>
              <a:rPr lang="en-US" b="1" dirty="0" smtClean="0"/>
              <a:t>200 people </a:t>
            </a:r>
            <a:r>
              <a:rPr lang="en-US" dirty="0" smtClean="0"/>
              <a:t>said camera was not up to the mark)</a:t>
            </a:r>
          </a:p>
          <a:p>
            <a:r>
              <a:rPr lang="en-US" dirty="0"/>
              <a:t>	</a:t>
            </a:r>
            <a:r>
              <a:rPr lang="en-US" dirty="0" smtClean="0"/>
              <a:t># Not as good as Samsung S4 (</a:t>
            </a:r>
            <a:r>
              <a:rPr lang="en-US" b="1" dirty="0" smtClean="0"/>
              <a:t>1 person </a:t>
            </a:r>
            <a:r>
              <a:rPr lang="en-US" dirty="0" smtClean="0"/>
              <a:t>said so)</a:t>
            </a:r>
          </a:p>
        </p:txBody>
      </p:sp>
      <p:sp>
        <p:nvSpPr>
          <p:cNvPr id="2" name="Multiply 1"/>
          <p:cNvSpPr/>
          <p:nvPr/>
        </p:nvSpPr>
        <p:spPr>
          <a:xfrm>
            <a:off x="2855912" y="1219200"/>
            <a:ext cx="6477000" cy="5638800"/>
          </a:xfrm>
          <a:prstGeom prst="mathMultiply">
            <a:avLst/>
          </a:prstGeom>
          <a:solidFill>
            <a:srgbClr val="FF0000">
              <a:alpha val="72000"/>
            </a:srgbClr>
          </a:solidFill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903412" y="2438400"/>
            <a:ext cx="8156575" cy="1822450"/>
          </a:xfrm>
        </p:spPr>
        <p:txBody>
          <a:bodyPr>
            <a:normAutofit fontScale="90000"/>
          </a:bodyPr>
          <a:lstStyle/>
          <a:p>
            <a:r>
              <a:rPr lang="en-US" sz="8000" dirty="0" smtClean="0"/>
              <a:t>Won’t graphs be a better way to represent what users are saying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20782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320828787"/>
              </p:ext>
            </p:extLst>
          </p:nvPr>
        </p:nvGraphicFramePr>
        <p:xfrm>
          <a:off x="1141412" y="720372"/>
          <a:ext cx="9829799" cy="5417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44874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1252</Words>
  <Application>Microsoft Macintosh PowerPoint</Application>
  <PresentationFormat>Custom</PresentationFormat>
  <Paragraphs>222</Paragraphs>
  <Slides>44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Organic</vt:lpstr>
      <vt:lpstr>ANLP – Final Project Presentation</vt:lpstr>
      <vt:lpstr>When we last met</vt:lpstr>
      <vt:lpstr>Project Goals</vt:lpstr>
      <vt:lpstr>Here is what we originally meant to accomplish</vt:lpstr>
      <vt:lpstr>Improving everyone’s online shopping experience</vt:lpstr>
      <vt:lpstr>PowerPoint Presentation</vt:lpstr>
      <vt:lpstr>PowerPoint Presentation</vt:lpstr>
      <vt:lpstr>Won’t graphs be a better way to represent what users are saying</vt:lpstr>
      <vt:lpstr>PowerPoint Presentation</vt:lpstr>
      <vt:lpstr>PowerPoint Presentation</vt:lpstr>
      <vt:lpstr>The Pathway to Success !</vt:lpstr>
      <vt:lpstr>What we did ?</vt:lpstr>
      <vt:lpstr>PowerPoint Presentation</vt:lpstr>
      <vt:lpstr>Step 1 – Scraping web data and initial  clean-up</vt:lpstr>
      <vt:lpstr>Step 2 – Product Attribute Extraction </vt:lpstr>
      <vt:lpstr>Step 2 – Product Attribute Extraction  </vt:lpstr>
      <vt:lpstr>Step 2 – Product Attribute Extraction   </vt:lpstr>
      <vt:lpstr>Step 3 – Extracting phrases for each Product Attribute</vt:lpstr>
      <vt:lpstr>Step 3 – Extracting phrases for each Product Attribute</vt:lpstr>
      <vt:lpstr>Step 3 – Extracting phrases for each Product Attribute</vt:lpstr>
      <vt:lpstr>Step 4 – Performing Sentiment Analysis on the phrases</vt:lpstr>
      <vt:lpstr>Step 4 – Performing Sentiment Analysis on the phrases</vt:lpstr>
      <vt:lpstr>Step 4 – Performing Sentiment Analysis on the phrases</vt:lpstr>
      <vt:lpstr>Performance of Sentiment Classifier</vt:lpstr>
      <vt:lpstr>Results</vt:lpstr>
      <vt:lpstr>Training / Development Data Set</vt:lpstr>
      <vt:lpstr>IPhone 5s  – Amazon Review Data</vt:lpstr>
      <vt:lpstr>PowerPoint Presentation</vt:lpstr>
      <vt:lpstr>PowerPoint Presentation</vt:lpstr>
      <vt:lpstr>But, there was a problem with Neutral Mentions</vt:lpstr>
      <vt:lpstr>PowerPoint Presentation</vt:lpstr>
      <vt:lpstr>Test Data Set</vt:lpstr>
      <vt:lpstr>Samsung Galaxy S5  – Amazon Review Data</vt:lpstr>
      <vt:lpstr>PowerPoint Presentation</vt:lpstr>
      <vt:lpstr>PowerPoint Presentation</vt:lpstr>
      <vt:lpstr>Future Work</vt:lpstr>
      <vt:lpstr>That’s All !        Thank You</vt:lpstr>
      <vt:lpstr>PowerPoint Presentation</vt:lpstr>
      <vt:lpstr>PowerPoint Presentation</vt:lpstr>
      <vt:lpstr>PowerPoint Presentation</vt:lpstr>
      <vt:lpstr>Test Data Set 2</vt:lpstr>
      <vt:lpstr>LG Nexus 5  – Amazon Review Data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ANLP – Final Project Presentation</dc:title>
  <dc:creator>Ankur Kumar</dc:creator>
  <cp:lastModifiedBy/>
  <cp:revision>1</cp:revision>
  <dcterms:created xsi:type="dcterms:W3CDTF">2015-11-16T03:36:53Z</dcterms:created>
  <dcterms:modified xsi:type="dcterms:W3CDTF">2015-12-16T23:07:07Z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